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</p:sldMasterIdLst>
  <p:handoutMasterIdLst>
    <p:handoutMasterId r:id="rId25"/>
  </p:handoutMasterIdLst>
  <p:sldIdLst>
    <p:sldId id="276" r:id="rId3"/>
    <p:sldId id="269" r:id="rId4"/>
    <p:sldId id="270" r:id="rId5"/>
    <p:sldId id="271" r:id="rId6"/>
    <p:sldId id="272" r:id="rId7"/>
    <p:sldId id="273" r:id="rId8"/>
    <p:sldId id="274" r:id="rId9"/>
    <p:sldId id="256" r:id="rId10"/>
    <p:sldId id="257" r:id="rId11"/>
    <p:sldId id="258" r:id="rId12"/>
    <p:sldId id="278" r:id="rId13"/>
    <p:sldId id="277" r:id="rId14"/>
    <p:sldId id="259" r:id="rId15"/>
    <p:sldId id="260" r:id="rId16"/>
    <p:sldId id="261" r:id="rId17"/>
    <p:sldId id="267" r:id="rId18"/>
    <p:sldId id="262" r:id="rId19"/>
    <p:sldId id="263" r:id="rId20"/>
    <p:sldId id="264" r:id="rId21"/>
    <p:sldId id="279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46A95-C081-491B-9ED7-BEF0ECC5CA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505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506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06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506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506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7492CB-9129-4597-A8C4-ADA2F6F834A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3FA97-B0C3-4183-8D62-19CADF2A95B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F2440-C04E-4A88-9542-53987E1211D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02603C-43B5-48E7-A111-028D2E88102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3FF8-8F80-40CE-8FF0-61FAEBCA77B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4B333-CB4E-49E2-8BA6-2D0D43C4A47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829E-8DB6-46F5-BDDA-ECFC00D5D7B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FBBBD-006D-406A-A4FC-EB0629EB24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836E2-39F8-46E8-B7A1-960F1F75F99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D9A7-3506-4E73-9E3B-2343687C147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D2C52-1EFD-4D63-B99E-2E88D94F7B4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1B32A-2E29-4FCB-AAAC-293A59B3D3B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5A5A1-0F8F-4548-AD9D-783EAD6D608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4038-5DA1-47C0-8270-9589E098CF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ED975-3AE7-4D96-A8F8-67AFD34EEAE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77B4C-B3CB-4F6A-9C52-8E2A25EC509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1CBF-0459-42D6-B7C8-1CBB1E21178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6841-AB4D-4C5E-A228-AA3EC4832B4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40189-96B1-4A57-8D20-152B99505DE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327F-31BD-4877-97A3-745E6B2E2C5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2ABEB-5888-4A8F-A210-8370DD97301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5D0CC-63A5-4E20-B2C2-A4C0CC97316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D0609-F045-40E4-9107-FE778CAC86B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CA" sz="2400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4CE65-6D82-4910-9E15-EDC2BD47B553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649AFB2-327A-43BD-A0C7-B84542C2D5CF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33400" y="2286000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Learning </a:t>
            </a:r>
            <a:r>
              <a:rPr lang="en-US" sz="2400" b="1" dirty="0" smtClean="0">
                <a:solidFill>
                  <a:schemeClr val="accent2"/>
                </a:solidFill>
              </a:rPr>
              <a:t>Objectives</a:t>
            </a:r>
            <a:endParaRPr lang="en-US" sz="2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</a:rPr>
              <a:t>to calculate the index of refraction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</a:rPr>
              <a:t>To understand the phenomenon of total internal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Internal Reflection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>
                <a:solidFill>
                  <a:schemeClr val="hlink"/>
                </a:solidFill>
              </a:rPr>
              <a:t>critical angle</a:t>
            </a:r>
            <a:r>
              <a:rPr lang="en-US"/>
              <a:t> is the angle of incidence which gives an angle of refraction of 90º.</a:t>
            </a:r>
          </a:p>
          <a:p>
            <a:r>
              <a:rPr lang="en-US"/>
              <a:t>If you increase the angle of incidence </a:t>
            </a:r>
            <a:r>
              <a:rPr lang="en-US" b="1">
                <a:solidFill>
                  <a:schemeClr val="hlink"/>
                </a:solidFill>
              </a:rPr>
              <a:t>past the critical angle</a:t>
            </a:r>
            <a:r>
              <a:rPr lang="en-US"/>
              <a:t>, the refracted ray no longer exits the medium.  This is called </a:t>
            </a:r>
            <a:r>
              <a:rPr lang="en-US" b="1" u="sng">
                <a:solidFill>
                  <a:schemeClr val="tx2"/>
                </a:solidFill>
              </a:rPr>
              <a:t>total internal reflection</a:t>
            </a:r>
            <a:r>
              <a:rPr lang="en-US" b="1"/>
              <a:t>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Total Internal Reflection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2514600" cy="2460625"/>
          </a:xfrm>
          <a:prstGeom prst="rect">
            <a:avLst/>
          </a:prstGeom>
          <a:noFill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2330450" cy="2514600"/>
          </a:xfrm>
          <a:prstGeom prst="rect">
            <a:avLst/>
          </a:prstGeom>
          <a:noFill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09800"/>
            <a:ext cx="232251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Total Internal Reflection</a:t>
            </a:r>
          </a:p>
        </p:txBody>
      </p:sp>
      <p:pic>
        <p:nvPicPr>
          <p:cNvPr id="47108" name="Picture 4" descr="Total_internal_reflec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905000"/>
            <a:ext cx="6172200" cy="4551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124" name="Picture 4" descr="total-internal-ref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Total Internal Reflection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468687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Light is travelling </a:t>
            </a:r>
            <a:r>
              <a:rPr lang="en-US" b="1">
                <a:solidFill>
                  <a:schemeClr val="hlink"/>
                </a:solidFill>
              </a:rPr>
              <a:t>more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slowly</a:t>
            </a:r>
            <a:r>
              <a:rPr lang="en-US"/>
              <a:t> in the </a:t>
            </a:r>
            <a:r>
              <a:rPr lang="en-US" b="1">
                <a:solidFill>
                  <a:schemeClr val="tx2"/>
                </a:solidFill>
              </a:rPr>
              <a:t>first</a:t>
            </a:r>
            <a:r>
              <a:rPr lang="en-US"/>
              <a:t> medium than in the </a:t>
            </a:r>
            <a:r>
              <a:rPr lang="en-US" b="1">
                <a:solidFill>
                  <a:schemeClr val="tx2"/>
                </a:solidFill>
              </a:rPr>
              <a:t>second</a:t>
            </a:r>
            <a:r>
              <a:rPr lang="en-US"/>
              <a:t>.</a:t>
            </a:r>
          </a:p>
          <a:p>
            <a:pPr marL="609600" indent="-609600">
              <a:buFontTx/>
              <a:buAutoNum type="arabicPeriod" startAt="2"/>
            </a:pPr>
            <a:r>
              <a:rPr lang="en-US"/>
              <a:t>The angle of incidence is </a:t>
            </a:r>
            <a:r>
              <a:rPr lang="en-US" b="1">
                <a:solidFill>
                  <a:schemeClr val="hlink"/>
                </a:solidFill>
              </a:rPr>
              <a:t>greater</a:t>
            </a:r>
            <a:r>
              <a:rPr lang="en-US"/>
              <a:t> than the </a:t>
            </a:r>
            <a:r>
              <a:rPr lang="en-US" b="1">
                <a:solidFill>
                  <a:schemeClr val="tx2"/>
                </a:solidFill>
              </a:rPr>
              <a:t>critical angle</a:t>
            </a:r>
            <a:r>
              <a:rPr lang="en-US"/>
              <a:t> (no refraction occurs; all light is reflected back into the medium)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/ Examples of Total Internal Reflection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Diamonds</a:t>
            </a:r>
          </a:p>
          <a:p>
            <a:endParaRPr lang="en-US"/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7174" name="Picture 6" descr="dia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2895600" cy="2990850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402138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Fibre Optics</a:t>
            </a:r>
          </a:p>
        </p:txBody>
      </p:sp>
      <p:pic>
        <p:nvPicPr>
          <p:cNvPr id="14340" name="Picture 4" descr="Fiber_optic_bun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429000" cy="2898775"/>
          </a:xfrm>
          <a:prstGeom prst="rect">
            <a:avLst/>
          </a:prstGeom>
          <a:noFill/>
        </p:spPr>
      </p:pic>
      <p:pic>
        <p:nvPicPr>
          <p:cNvPr id="14341" name="Picture 5" descr="fibre op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419475" cy="1704975"/>
          </a:xfrm>
          <a:prstGeom prst="rect">
            <a:avLst/>
          </a:prstGeom>
          <a:noFill/>
        </p:spPr>
      </p:pic>
      <p:pic>
        <p:nvPicPr>
          <p:cNvPr id="14344" name="Picture 8" descr="Laser_in_fi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Triangular Prisms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r>
              <a:rPr lang="en-US"/>
              <a:t>Exhibit total internal reflection.</a:t>
            </a:r>
          </a:p>
          <a:p>
            <a:r>
              <a:rPr lang="en-US"/>
              <a:t>Reflect almost 100% of light internally.</a:t>
            </a:r>
          </a:p>
          <a:p>
            <a:endParaRPr lang="en-US"/>
          </a:p>
        </p:txBody>
      </p:sp>
      <p:pic>
        <p:nvPicPr>
          <p:cNvPr id="8198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76200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914400"/>
          </a:xfrm>
        </p:spPr>
        <p:txBody>
          <a:bodyPr/>
          <a:lstStyle/>
          <a:p>
            <a:r>
              <a:rPr lang="en-US"/>
              <a:t>Applications of triangular prisms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Binoculars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Periscopes</a:t>
            </a:r>
          </a:p>
        </p:txBody>
      </p:sp>
      <p:pic>
        <p:nvPicPr>
          <p:cNvPr id="9220" name="Picture 4" descr="binocul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505200" cy="2757488"/>
          </a:xfrm>
          <a:prstGeom prst="rect">
            <a:avLst/>
          </a:prstGeom>
          <a:noFill/>
        </p:spPr>
      </p:pic>
      <p:pic>
        <p:nvPicPr>
          <p:cNvPr id="9221" name="Picture 5" descr="periscop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0"/>
            <a:ext cx="1941513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Retro-reflectors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>
                <a:solidFill>
                  <a:schemeClr val="hlink"/>
                </a:solidFill>
              </a:rPr>
              <a:t>retro-reflector</a:t>
            </a:r>
            <a:r>
              <a:rPr lang="en-US"/>
              <a:t> is an optical device in which the </a:t>
            </a:r>
            <a:r>
              <a:rPr lang="en-US" b="1">
                <a:solidFill>
                  <a:schemeClr val="tx2"/>
                </a:solidFill>
              </a:rPr>
              <a:t>emergent</a:t>
            </a:r>
            <a:r>
              <a:rPr lang="en-US"/>
              <a:t> ray is </a:t>
            </a:r>
            <a:r>
              <a:rPr lang="en-US" b="1">
                <a:solidFill>
                  <a:schemeClr val="hlink"/>
                </a:solidFill>
              </a:rPr>
              <a:t>parallel</a:t>
            </a:r>
            <a:r>
              <a:rPr lang="en-US"/>
              <a:t> to the </a:t>
            </a:r>
            <a:r>
              <a:rPr lang="en-US" b="1">
                <a:solidFill>
                  <a:schemeClr val="hlink"/>
                </a:solidFill>
              </a:rPr>
              <a:t>incident ray</a:t>
            </a:r>
            <a:r>
              <a:rPr lang="en-US"/>
              <a:t>.</a:t>
            </a:r>
          </a:p>
          <a:p>
            <a:r>
              <a:rPr lang="en-US"/>
              <a:t>i.e. they reflect light back the way it came.</a:t>
            </a:r>
          </a:p>
          <a:p>
            <a:r>
              <a:rPr lang="en-US"/>
              <a:t>Occurs as a result of </a:t>
            </a:r>
            <a:r>
              <a:rPr lang="en-US" b="1">
                <a:solidFill>
                  <a:schemeClr val="tx2"/>
                </a:solidFill>
              </a:rPr>
              <a:t>two total internal reflections.</a:t>
            </a:r>
          </a:p>
          <a:p>
            <a:r>
              <a:rPr lang="en-US"/>
              <a:t>Applications of retro-reflectors include…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Index of Refraction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620000" cy="2133600"/>
          </a:xfrm>
        </p:spPr>
        <p:txBody>
          <a:bodyPr/>
          <a:lstStyle/>
          <a:p>
            <a:r>
              <a:rPr lang="en-US" sz="3000"/>
              <a:t>The ratio of the speed of light in a vacuum to the speed of light in that medium.</a:t>
            </a:r>
          </a:p>
          <a:p>
            <a:r>
              <a:rPr lang="en-US" sz="3000"/>
              <a:t>Formula:</a:t>
            </a:r>
          </a:p>
        </p:txBody>
      </p:sp>
      <p:graphicFrame>
        <p:nvGraphicFramePr>
          <p:cNvPr id="16388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3429000" y="2895600"/>
          <a:ext cx="1485900" cy="1524000"/>
        </p:xfrm>
        <a:graphic>
          <a:graphicData uri="http://schemas.openxmlformats.org/presentationml/2006/ole">
            <p:oleObj spid="_x0000_s16388" name="Microsoft Equation 3.0" r:id="rId3" imgW="368280" imgH="393480" progId="Equation.3">
              <p:embed/>
            </p:oleObj>
          </a:graphicData>
        </a:graphic>
      </p:graphicFrame>
      <p:sp>
        <p:nvSpPr>
          <p:cNvPr id="16389" name="Text Box 1029"/>
          <p:cNvSpPr txBox="1">
            <a:spLocks noChangeArrowheads="1"/>
          </p:cNvSpPr>
          <p:nvPr/>
        </p:nvSpPr>
        <p:spPr bwMode="auto">
          <a:xfrm>
            <a:off x="762000" y="434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000" b="1">
                <a:solidFill>
                  <a:schemeClr val="tx2"/>
                </a:solidFill>
              </a:rPr>
              <a:t>n</a:t>
            </a:r>
            <a:r>
              <a:rPr lang="en-US" sz="3000"/>
              <a:t> is the index of refraction</a:t>
            </a:r>
            <a:endParaRPr lang="en-CA" sz="3000"/>
          </a:p>
        </p:txBody>
      </p:sp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762000" y="48768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c</a:t>
            </a:r>
            <a:r>
              <a:rPr lang="en-US" sz="3000"/>
              <a:t> is the speed of light a vacuum (3.00x10</a:t>
            </a:r>
            <a:r>
              <a:rPr lang="en-US" sz="3000" baseline="30000"/>
              <a:t>8</a:t>
            </a:r>
            <a:r>
              <a:rPr lang="en-US" sz="3000"/>
              <a:t> m/s)</a:t>
            </a:r>
            <a:endParaRPr lang="en-CA" sz="3000"/>
          </a:p>
        </p:txBody>
      </p:sp>
      <p:sp>
        <p:nvSpPr>
          <p:cNvPr id="16391" name="Text Box 1031"/>
          <p:cNvSpPr txBox="1">
            <a:spLocks noChangeArrowheads="1"/>
          </p:cNvSpPr>
          <p:nvPr/>
        </p:nvSpPr>
        <p:spPr bwMode="auto">
          <a:xfrm>
            <a:off x="762000" y="5486400"/>
            <a:ext cx="7924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000" b="1">
                <a:solidFill>
                  <a:schemeClr val="tx2"/>
                </a:solidFill>
              </a:rPr>
              <a:t>v</a:t>
            </a:r>
            <a:r>
              <a:rPr lang="en-US" sz="3000"/>
              <a:t> is the speed of light in a given medium.</a:t>
            </a:r>
            <a:endParaRPr lang="en-CA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road sig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1724025" cy="1981200"/>
          </a:xfrm>
          <a:noFill/>
          <a:ln/>
        </p:spPr>
      </p:pic>
      <p:pic>
        <p:nvPicPr>
          <p:cNvPr id="49158" name="Picture 6" descr="Observation_angle_retrorefl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1416050"/>
          </a:xfrm>
          <a:prstGeom prst="rect">
            <a:avLst/>
          </a:prstGeom>
          <a:noFill/>
        </p:spPr>
      </p:pic>
      <p:pic>
        <p:nvPicPr>
          <p:cNvPr id="49162" name="Picture 10" descr="3mg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810000" cy="2543175"/>
          </a:xfrm>
          <a:prstGeom prst="rect">
            <a:avLst/>
          </a:prstGeom>
          <a:noFill/>
        </p:spPr>
      </p:pic>
      <p:pic>
        <p:nvPicPr>
          <p:cNvPr id="49164" name="Picture 12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28600"/>
            <a:ext cx="2514600" cy="1985963"/>
          </a:xfrm>
          <a:prstGeom prst="rect">
            <a:avLst/>
          </a:prstGeom>
          <a:noFill/>
        </p:spPr>
      </p:pic>
      <p:pic>
        <p:nvPicPr>
          <p:cNvPr id="49166" name="Picture 14" descr="ts510ryw_1_-141x1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48000"/>
            <a:ext cx="1671638" cy="2133600"/>
          </a:xfrm>
          <a:prstGeom prst="rect">
            <a:avLst/>
          </a:prstGeom>
          <a:noFill/>
        </p:spPr>
      </p:pic>
      <p:pic>
        <p:nvPicPr>
          <p:cNvPr id="49168" name="Picture 16" descr="300px-BikeShoeReflect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895600"/>
            <a:ext cx="3276600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4519613" cy="4114800"/>
          </a:xfrm>
        </p:spPr>
        <p:txBody>
          <a:bodyPr/>
          <a:lstStyle/>
          <a:p>
            <a:r>
              <a:rPr lang="en-US"/>
              <a:t>An array of retro-reflectors placed on the moon.</a:t>
            </a:r>
          </a:p>
          <a:p>
            <a:r>
              <a:rPr lang="en-US"/>
              <a:t>Used to accurately determine the distance to the moon</a:t>
            </a:r>
          </a:p>
        </p:txBody>
      </p:sp>
      <p:pic>
        <p:nvPicPr>
          <p:cNvPr id="11268" name="Picture 4" descr="lrcubed1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429000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chemeClr val="hlink"/>
                </a:solidFill>
              </a:rPr>
              <a:t>Reflect</a:t>
            </a:r>
            <a:r>
              <a:rPr lang="en-US"/>
              <a:t> on this: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P. 525 # 1 -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/>
              <a:t>P. 531 # 1 - 5, </a:t>
            </a:r>
            <a:r>
              <a:rPr lang="en-US" dirty="0" smtClean="0"/>
              <a:t>8</a:t>
            </a:r>
          </a:p>
          <a:p>
            <a:r>
              <a:rPr lang="en-US" dirty="0" smtClean="0"/>
              <a:t>Refraction Practice worksheet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026"/>
          <p:cNvSpPr>
            <a:spLocks noChangeArrowheads="1"/>
          </p:cNvSpPr>
          <p:nvPr/>
        </p:nvSpPr>
        <p:spPr bwMode="auto">
          <a:xfrm>
            <a:off x="2819400" y="2133600"/>
            <a:ext cx="3352800" cy="3200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7411" name="Line 1027"/>
          <p:cNvSpPr>
            <a:spLocks noChangeShapeType="1"/>
          </p:cNvSpPr>
          <p:nvPr/>
        </p:nvSpPr>
        <p:spPr bwMode="auto">
          <a:xfrm>
            <a:off x="3581400" y="3962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>
            <a:off x="4495800" y="3962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13" name="Text Box 1029"/>
          <p:cNvSpPr txBox="1">
            <a:spLocks noChangeArrowheads="1"/>
          </p:cNvSpPr>
          <p:nvPr/>
        </p:nvSpPr>
        <p:spPr bwMode="auto">
          <a:xfrm>
            <a:off x="4267200" y="3048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Arial" charset="0"/>
            </a:endParaRPr>
          </a:p>
        </p:txBody>
      </p:sp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4114800" y="28194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6000">
                <a:latin typeface="Arial" charset="0"/>
              </a:rPr>
              <a:t>C</a:t>
            </a:r>
          </a:p>
        </p:txBody>
      </p:sp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3505200" y="4114800"/>
            <a:ext cx="914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7200">
                <a:latin typeface="Arial" charset="0"/>
              </a:rPr>
              <a:t>n</a:t>
            </a: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4724400" y="4114800"/>
            <a:ext cx="914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7200">
                <a:latin typeface="Arial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Another way to determine Index of Refraction</a:t>
            </a:r>
          </a:p>
        </p:txBody>
      </p:sp>
      <p:graphicFrame>
        <p:nvGraphicFramePr>
          <p:cNvPr id="18436" name="Object 1028"/>
          <p:cNvGraphicFramePr>
            <a:graphicFrameLocks noChangeAspect="1"/>
          </p:cNvGraphicFramePr>
          <p:nvPr>
            <p:ph idx="4294967295"/>
          </p:nvPr>
        </p:nvGraphicFramePr>
        <p:xfrm>
          <a:off x="1295400" y="2667000"/>
          <a:ext cx="3454400" cy="1846263"/>
        </p:xfrm>
        <a:graphic>
          <a:graphicData uri="http://schemas.openxmlformats.org/presentationml/2006/ole">
            <p:oleObj spid="_x0000_s18436" name="Microsoft Equation 3.0" r:id="rId3" imgW="711000" imgH="393480" progId="Equation.3">
              <p:embed/>
            </p:oleObj>
          </a:graphicData>
        </a:graphic>
      </p:graphicFrame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4953000" y="28194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/>
              <a:t>(In a vacuum)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4953000" y="3810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/>
              <a:t>(In a medium)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Example 1:</a:t>
            </a:r>
            <a:r>
              <a:rPr lang="en-US" sz="4000"/>
              <a:t>  Calculate the speed of light in diamond.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10600" cy="4221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Note:  n</a:t>
            </a:r>
            <a:r>
              <a:rPr lang="en-US" baseline="-25000"/>
              <a:t>diamond</a:t>
            </a:r>
            <a:r>
              <a:rPr lang="en-US"/>
              <a:t>= 2.42  (from table 1 on p. 524)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5000" y="49530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5400">
                <a:latin typeface="Arial" charset="0"/>
              </a:rPr>
              <a:t>1.24 x 10</a:t>
            </a:r>
            <a:r>
              <a:rPr lang="en-CA" sz="5400" baseline="30000">
                <a:latin typeface="Arial" charset="0"/>
              </a:rPr>
              <a:t>8</a:t>
            </a:r>
            <a:r>
              <a:rPr lang="en-CA" sz="5400">
                <a:latin typeface="Arial" charset="0"/>
              </a:rPr>
              <a:t> m/s</a:t>
            </a:r>
          </a:p>
        </p:txBody>
      </p:sp>
      <p:pic>
        <p:nvPicPr>
          <p:cNvPr id="19461" name="Picture 5" descr="quest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95600"/>
            <a:ext cx="2209800" cy="203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315200" cy="1554162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</a:rPr>
              <a:t>Example 2:</a:t>
            </a:r>
            <a:r>
              <a:rPr lang="en-US" sz="3600"/>
              <a:t> The speed of light in water is 2.25x10</a:t>
            </a:r>
            <a:r>
              <a:rPr lang="en-US" sz="3600" baseline="30000"/>
              <a:t>8</a:t>
            </a:r>
            <a:r>
              <a:rPr lang="en-US" sz="3600"/>
              <a:t> m/s.  Determine the index of refraction.</a:t>
            </a:r>
            <a:r>
              <a:rPr lang="en-US" sz="4000"/>
              <a:t> 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124200" y="4953000"/>
            <a:ext cx="5638800" cy="1325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5600"/>
              <a:t>n = 1.33</a:t>
            </a:r>
          </a:p>
        </p:txBody>
      </p:sp>
      <p:pic>
        <p:nvPicPr>
          <p:cNvPr id="22532" name="Picture 1028" descr="quest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2743200" cy="25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10400" cy="1173163"/>
          </a:xfrm>
        </p:spPr>
        <p:txBody>
          <a:bodyPr/>
          <a:lstStyle/>
          <a:p>
            <a:r>
              <a:rPr lang="en-CA" sz="3600">
                <a:solidFill>
                  <a:schemeClr val="accent2"/>
                </a:solidFill>
              </a:rPr>
              <a:t>Example 3: </a:t>
            </a:r>
            <a:r>
              <a:rPr lang="en-CA" sz="3600">
                <a:solidFill>
                  <a:schemeClr val="tx1"/>
                </a:solidFill>
              </a:rPr>
              <a:t>Calculate the speed of light in olive oil. N</a:t>
            </a:r>
            <a:r>
              <a:rPr lang="en-CA" sz="3600" baseline="-25000">
                <a:solidFill>
                  <a:schemeClr val="tx1"/>
                </a:solidFill>
              </a:rPr>
              <a:t>olive</a:t>
            </a:r>
            <a:r>
              <a:rPr lang="en-CA" sz="3600">
                <a:solidFill>
                  <a:schemeClr val="tx1"/>
                </a:solidFill>
              </a:rPr>
              <a:t> </a:t>
            </a:r>
            <a:r>
              <a:rPr lang="en-CA" sz="3600" baseline="-25000">
                <a:solidFill>
                  <a:schemeClr val="tx1"/>
                </a:solidFill>
              </a:rPr>
              <a:t>oil</a:t>
            </a:r>
            <a:r>
              <a:rPr lang="en-CA" sz="3600">
                <a:solidFill>
                  <a:schemeClr val="tx1"/>
                </a:solidFill>
              </a:rPr>
              <a:t> = 1.48</a:t>
            </a:r>
            <a:endParaRPr lang="en-CA" sz="3600">
              <a:solidFill>
                <a:schemeClr val="accent2"/>
              </a:solidFill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4648200"/>
            <a:ext cx="7772400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5600"/>
              <a:t>2.03 x 10</a:t>
            </a:r>
            <a:r>
              <a:rPr lang="en-CA" sz="5600" baseline="30000"/>
              <a:t>8</a:t>
            </a:r>
            <a:r>
              <a:rPr lang="en-CA" sz="5600"/>
              <a:t> m/s</a:t>
            </a:r>
          </a:p>
        </p:txBody>
      </p:sp>
      <p:pic>
        <p:nvPicPr>
          <p:cNvPr id="23556" name="Picture 1028" descr="quest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2743200" cy="25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/>
          <a:lstStyle/>
          <a:p>
            <a:r>
              <a:rPr lang="en-US"/>
              <a:t>12.5  Total Internal Reflection</a:t>
            </a:r>
          </a:p>
        </p:txBody>
      </p:sp>
      <p:pic>
        <p:nvPicPr>
          <p:cNvPr id="2053" name="Picture 5" descr="20080524164712!Total_internal_reflection_of_Chelonia_mydas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5257800" cy="394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Internal Reflection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/>
              <a:t>Light </a:t>
            </a:r>
            <a:r>
              <a:rPr lang="en-US" b="1">
                <a:solidFill>
                  <a:schemeClr val="tx2"/>
                </a:solidFill>
              </a:rPr>
              <a:t>bends away</a:t>
            </a:r>
            <a:r>
              <a:rPr lang="en-US"/>
              <a:t> from the normal when it </a:t>
            </a:r>
            <a:r>
              <a:rPr lang="en-US" b="1">
                <a:solidFill>
                  <a:schemeClr val="tx2"/>
                </a:solidFill>
              </a:rPr>
              <a:t>speeds up</a:t>
            </a:r>
            <a:r>
              <a:rPr lang="en-US"/>
              <a:t> at a boundary of two media.</a:t>
            </a:r>
          </a:p>
          <a:p>
            <a:r>
              <a:rPr lang="en-US"/>
              <a:t>As the angle of incidence </a:t>
            </a:r>
            <a:r>
              <a:rPr lang="en-US" b="1">
                <a:solidFill>
                  <a:schemeClr val="hlink"/>
                </a:solidFill>
              </a:rPr>
              <a:t>increases</a:t>
            </a:r>
            <a:r>
              <a:rPr lang="en-US"/>
              <a:t>, the angle of refraction will also </a:t>
            </a:r>
            <a:r>
              <a:rPr lang="en-US" b="1">
                <a:solidFill>
                  <a:schemeClr val="hlink"/>
                </a:solidFill>
              </a:rPr>
              <a:t>increase</a:t>
            </a:r>
            <a:r>
              <a:rPr lang="en-US"/>
              <a:t>.</a:t>
            </a:r>
          </a:p>
        </p:txBody>
      </p:sp>
      <p:pic>
        <p:nvPicPr>
          <p:cNvPr id="3079" name="Picture 7" descr="Total-Internal-Ref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91000"/>
            <a:ext cx="3962400" cy="218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1829</TotalTime>
  <Words>415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Blends</vt:lpstr>
      <vt:lpstr>Default Design</vt:lpstr>
      <vt:lpstr>Microsoft Equation 3.0</vt:lpstr>
      <vt:lpstr>Slide 1</vt:lpstr>
      <vt:lpstr>The Index of Refraction</vt:lpstr>
      <vt:lpstr>Slide 3</vt:lpstr>
      <vt:lpstr>Another way to determine Index of Refraction</vt:lpstr>
      <vt:lpstr>Example 1:  Calculate the speed of light in diamond.</vt:lpstr>
      <vt:lpstr>Example 2: The speed of light in water is 2.25x108 m/s.  Determine the index of refraction. </vt:lpstr>
      <vt:lpstr>Example 3: Calculate the speed of light in olive oil. Nolive oil = 1.48</vt:lpstr>
      <vt:lpstr>12.5  Total Internal Reflection</vt:lpstr>
      <vt:lpstr>Total Internal Reflection</vt:lpstr>
      <vt:lpstr>Total Internal Reflection</vt:lpstr>
      <vt:lpstr>Total Internal Reflection</vt:lpstr>
      <vt:lpstr>Total Internal Reflection</vt:lpstr>
      <vt:lpstr>Slide 13</vt:lpstr>
      <vt:lpstr>Conditions for Total Internal Reflection</vt:lpstr>
      <vt:lpstr>Applications / Examples of Total Internal Reflection</vt:lpstr>
      <vt:lpstr>Fibre Optics</vt:lpstr>
      <vt:lpstr>Triangular Prisms</vt:lpstr>
      <vt:lpstr>Applications of triangular prisms</vt:lpstr>
      <vt:lpstr>Retro-reflectors</vt:lpstr>
      <vt:lpstr>Slide 20</vt:lpstr>
      <vt:lpstr>LR3</vt:lpstr>
      <vt:lpstr>Reflect on this: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12.5  Total Internal Reflection</dc:title>
  <dc:creator>Rochelle Kerluke</dc:creator>
  <cp:lastModifiedBy>e25461</cp:lastModifiedBy>
  <cp:revision>34</cp:revision>
  <dcterms:created xsi:type="dcterms:W3CDTF">2009-08-21T18:29:54Z</dcterms:created>
  <dcterms:modified xsi:type="dcterms:W3CDTF">2015-06-10T11:57:33Z</dcterms:modified>
</cp:coreProperties>
</file>