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sldIdLst>
    <p:sldId id="272" r:id="rId3"/>
    <p:sldId id="256" r:id="rId4"/>
    <p:sldId id="273" r:id="rId5"/>
    <p:sldId id="257" r:id="rId6"/>
    <p:sldId id="258" r:id="rId7"/>
    <p:sldId id="265" r:id="rId8"/>
    <p:sldId id="266" r:id="rId9"/>
    <p:sldId id="259" r:id="rId10"/>
    <p:sldId id="260" r:id="rId11"/>
    <p:sldId id="270" r:id="rId12"/>
    <p:sldId id="268" r:id="rId13"/>
    <p:sldId id="271" r:id="rId14"/>
    <p:sldId id="269" r:id="rId15"/>
    <p:sldId id="261" r:id="rId16"/>
    <p:sldId id="262" r:id="rId17"/>
    <p:sldId id="263" r:id="rId18"/>
    <p:sldId id="267" r:id="rId19"/>
    <p:sldId id="274" r:id="rId20"/>
    <p:sldId id="264" r:id="rId2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1EB9-41D5-40C4-9464-2CC3603EC0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1A55-B919-4280-84A2-50516CFA80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529A-306C-463B-868F-CA35C9B874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</p:grp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8739C-4F74-4061-9B62-298F845D82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ADC1-588C-4E1C-B53F-5E41BAAFB6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A4F8-6B62-4373-8417-659C1B548A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6FF6-F8D2-437A-B27F-1AF518E82A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F1B31-1A08-446C-BB0B-D12A811589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7154-0D74-4663-82DF-7017EDFAA2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32C2-BF67-4904-9AA4-485D733B5C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7C84D-7E33-4421-9F6B-E6533536FC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DCF9-0655-4652-8813-3E34AB6A8D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DD4E-72E1-4E05-9109-F6E108E85D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D9E7-8299-4BC0-B763-4C12474BB8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B511-FF26-430F-94F0-D7571B2931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BBD24-26F2-41BE-97B4-819FBA0C51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C871-808D-4248-B842-387434C2AF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3F9A-7F74-42ED-9E9D-DFF2422225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0A371-4D5E-403E-9899-CDF3A442D2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32D96-2C4F-4D91-A90D-6A0ED483FA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A6B2-7F96-4038-97E1-9742FBE73F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B121-B678-442B-B87B-7644B86C60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5F2233-2B49-4116-8A8B-8DEC9D03AD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A9C2DDC-12AD-4867-95EA-8E239C381D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SNC2D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To discuss and appreciate the intricacies of the musculoskeletal system!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Skeletal Muscle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For voluntary movement</a:t>
            </a:r>
          </a:p>
          <a:p>
            <a:pPr eaLnBrk="1" hangingPunct="1"/>
            <a:r>
              <a:rPr lang="en-CA" smtClean="0"/>
              <a:t>Contain many mitochondria</a:t>
            </a:r>
          </a:p>
          <a:p>
            <a:pPr eaLnBrk="1" hangingPunct="1"/>
            <a:r>
              <a:rPr lang="en-CA" smtClean="0"/>
              <a:t>Also called striated</a:t>
            </a:r>
          </a:p>
        </p:txBody>
      </p:sp>
      <p:pic>
        <p:nvPicPr>
          <p:cNvPr id="12292" name="Picture 4" descr="Skeletal%20muscle%20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1441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ANd9GcRCGzWbes_iGMxGAyC6NbACkA9dEwmJ1VTA8ioTjqLb1EtYQ8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205038"/>
            <a:ext cx="1571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bod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292600"/>
            <a:ext cx="15700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abdominal_fitness_250x2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644900"/>
            <a:ext cx="2381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55650" y="46529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Natural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692275" y="4868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148263" y="40052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Unnatural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372225" y="42211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3" grpId="0"/>
      <p:bldP spid="26634" grpId="0" animBg="1"/>
      <p:bldP spid="26635" grpId="0"/>
      <p:bldP spid="266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Smooth Muscle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Found in internal organs</a:t>
            </a:r>
          </a:p>
          <a:p>
            <a:pPr eaLnBrk="1" hangingPunct="1"/>
            <a:r>
              <a:rPr lang="en-CA" smtClean="0"/>
              <a:t>involuntary</a:t>
            </a:r>
          </a:p>
        </p:txBody>
      </p:sp>
      <p:pic>
        <p:nvPicPr>
          <p:cNvPr id="13316" name="Picture 5" descr="smooth_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17272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Smooth_muscle_arran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2" y="2708275"/>
            <a:ext cx="5023349" cy="37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Cardiac Muscle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Found only in the heart</a:t>
            </a:r>
          </a:p>
          <a:p>
            <a:pPr eaLnBrk="1" hangingPunct="1"/>
            <a:r>
              <a:rPr lang="en-CA" smtClean="0"/>
              <a:t>Also involuntary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60350"/>
            <a:ext cx="15843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eart%20ultrason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852738"/>
            <a:ext cx="45497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Muscles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Found in bundles</a:t>
            </a:r>
          </a:p>
          <a:p>
            <a:pPr eaLnBrk="1" hangingPunct="1"/>
            <a:r>
              <a:rPr lang="en-CA" smtClean="0"/>
              <a:t>Attached to bone by </a:t>
            </a:r>
            <a:r>
              <a:rPr lang="en-CA" smtClean="0">
                <a:solidFill>
                  <a:srgbClr val="0000CC"/>
                </a:solidFill>
              </a:rPr>
              <a:t>tendons</a:t>
            </a:r>
          </a:p>
        </p:txBody>
      </p:sp>
      <p:pic>
        <p:nvPicPr>
          <p:cNvPr id="25604" name="Picture 4" descr="achilles-te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972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924175"/>
            <a:ext cx="24796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/>
          <a:lstStyle/>
          <a:p>
            <a:pPr eaLnBrk="1" hangingPunct="1"/>
            <a:r>
              <a:rPr lang="en-CA" smtClean="0"/>
              <a:t>The Skeleton and The Muscles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7772400" cy="4286250"/>
          </a:xfrm>
        </p:spPr>
        <p:txBody>
          <a:bodyPr/>
          <a:lstStyle/>
          <a:p>
            <a:pPr eaLnBrk="1" hangingPunct="1"/>
            <a:r>
              <a:rPr lang="en-CA" smtClean="0"/>
              <a:t>Skeletal muscles work in opposing pairs or groups</a:t>
            </a:r>
          </a:p>
          <a:p>
            <a:pPr eaLnBrk="1" hangingPunct="1"/>
            <a:r>
              <a:rPr lang="en-CA" smtClean="0"/>
              <a:t>A contraction is a shortening of one (set of) muscle and the lengthening of the opposing (set of) muscle</a:t>
            </a:r>
          </a:p>
          <a:p>
            <a:pPr eaLnBrk="1" hangingPunct="1"/>
            <a:r>
              <a:rPr lang="en-CA" smtClean="0"/>
              <a:t>Muscles are able to </a:t>
            </a:r>
            <a:r>
              <a:rPr lang="en-CA" smtClean="0">
                <a:solidFill>
                  <a:srgbClr val="0000CC"/>
                </a:solidFill>
              </a:rPr>
              <a:t>pull</a:t>
            </a:r>
            <a:r>
              <a:rPr lang="en-CA" smtClean="0"/>
              <a:t>, but not </a:t>
            </a:r>
            <a:r>
              <a:rPr lang="en-CA" smtClean="0">
                <a:solidFill>
                  <a:srgbClr val="0000CC"/>
                </a:solidFill>
              </a:rPr>
              <a:t>push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p47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849788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osteoporosis_di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486137"/>
            <a:ext cx="3208784" cy="38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Problems associated with the Musculoskeletal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772400" cy="4530725"/>
          </a:xfrm>
        </p:spPr>
        <p:txBody>
          <a:bodyPr/>
          <a:lstStyle/>
          <a:p>
            <a:pPr eaLnBrk="1" hangingPunct="1"/>
            <a:r>
              <a:rPr lang="en-CA" smtClean="0"/>
              <a:t>Osteoporosis (loss of bone density)</a:t>
            </a:r>
          </a:p>
          <a:p>
            <a:pPr eaLnBrk="1" hangingPunct="1"/>
            <a:r>
              <a:rPr lang="en-CA" smtClean="0"/>
              <a:t>Fractures, sprains, tears, muscle wasting</a:t>
            </a:r>
          </a:p>
        </p:txBody>
      </p:sp>
      <p:pic>
        <p:nvPicPr>
          <p:cNvPr id="18436" name="Picture 5" descr="fracture-eld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24175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Problems associated with the Musculoskeletal System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Arthritis </a:t>
            </a:r>
          </a:p>
        </p:txBody>
      </p:sp>
      <p:pic>
        <p:nvPicPr>
          <p:cNvPr id="23557" name="Picture 5" descr="19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477053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354031_Adv_Rheumatoid_Arthritis-2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Muscle Fatigue Activities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5 Stations</a:t>
            </a:r>
          </a:p>
          <a:p>
            <a:pPr lvl="1"/>
            <a:r>
              <a:rPr lang="en-CA" sz="3200" dirty="0" smtClean="0"/>
              <a:t>1. Get a grip (popsicle stick / paperclip</a:t>
            </a:r>
          </a:p>
          <a:p>
            <a:pPr lvl="1"/>
            <a:r>
              <a:rPr lang="en-CA" sz="3200" dirty="0" smtClean="0"/>
              <a:t>2. Clothespin </a:t>
            </a:r>
            <a:r>
              <a:rPr lang="en-CA" sz="3200" dirty="0" err="1" smtClean="0"/>
              <a:t>calesthenics</a:t>
            </a:r>
            <a:endParaRPr lang="en-CA" sz="3200" dirty="0" smtClean="0"/>
          </a:p>
          <a:p>
            <a:pPr lvl="1"/>
            <a:r>
              <a:rPr lang="en-CA" sz="3200" dirty="0" smtClean="0"/>
              <a:t>3. To beat or Not to beat (tennis ball)</a:t>
            </a:r>
          </a:p>
          <a:p>
            <a:pPr lvl="1"/>
            <a:r>
              <a:rPr lang="en-CA" sz="3200" dirty="0" smtClean="0"/>
              <a:t>4. Too tired to sit (wall sit)</a:t>
            </a:r>
          </a:p>
          <a:p>
            <a:pPr lvl="1"/>
            <a:r>
              <a:rPr lang="en-CA" sz="3200" dirty="0" smtClean="0"/>
              <a:t>5. Weight lifting (textbook)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To do: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Page 101 # 1 – 6</a:t>
            </a:r>
          </a:p>
          <a:p>
            <a:pPr eaLnBrk="1" hangingPunct="1"/>
            <a:r>
              <a:rPr lang="en-CA" dirty="0" smtClean="0"/>
              <a:t>Unit Test</a:t>
            </a:r>
          </a:p>
          <a:p>
            <a:pPr eaLnBrk="1" hangingPunct="1">
              <a:buNone/>
            </a:pPr>
            <a:r>
              <a:rPr lang="en-CA" dirty="0" smtClean="0"/>
              <a:t>Chapter 2 &amp; </a:t>
            </a:r>
            <a:r>
              <a:rPr lang="en-CA" dirty="0" smtClean="0"/>
              <a:t>3</a:t>
            </a:r>
          </a:p>
          <a:p>
            <a:pPr eaLnBrk="1" hangingPunct="1">
              <a:buNone/>
            </a:pPr>
            <a:r>
              <a:rPr lang="en-CA" dirty="0" smtClean="0"/>
              <a:t>Next week!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4825777" cy="40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Musculoskeletal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CA" i="1" smtClean="0"/>
              <a:t>It will really move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think a human skeleton looks like?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Using the template provided, draw / sketch the major bones of the human skeleton.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fg058_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033" y="500042"/>
            <a:ext cx="5228967" cy="570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Function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944938" cy="4530725"/>
          </a:xfrm>
        </p:spPr>
        <p:txBody>
          <a:bodyPr/>
          <a:lstStyle/>
          <a:p>
            <a:pPr eaLnBrk="1" hangingPunct="1"/>
            <a:r>
              <a:rPr lang="en-CA" dirty="0" smtClean="0"/>
              <a:t>Structure and support</a:t>
            </a:r>
          </a:p>
          <a:p>
            <a:pPr eaLnBrk="1" hangingPunct="1"/>
            <a:r>
              <a:rPr lang="en-CA" dirty="0" smtClean="0"/>
              <a:t>Movement</a:t>
            </a:r>
          </a:p>
          <a:p>
            <a:pPr eaLnBrk="1" hangingPunct="1"/>
            <a:r>
              <a:rPr lang="en-CA" dirty="0" smtClean="0"/>
              <a:t>Protection of internal organs</a:t>
            </a:r>
          </a:p>
          <a:p>
            <a:pPr eaLnBrk="1" hangingPunct="1"/>
            <a:r>
              <a:rPr lang="en-CA" dirty="0" smtClean="0"/>
              <a:t>Storage</a:t>
            </a:r>
          </a:p>
          <a:p>
            <a:pPr eaLnBrk="1" hangingPunct="1"/>
            <a:r>
              <a:rPr lang="en-CA" dirty="0" smtClean="0"/>
              <a:t>Production of blood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  The Skeleton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3 types of connective tissue: bone, ligament, cartilage</a:t>
            </a:r>
          </a:p>
          <a:p>
            <a:pPr eaLnBrk="1" hangingPunct="1"/>
            <a:r>
              <a:rPr lang="en-CA" smtClean="0"/>
              <a:t>Bones are hard and dense, and provide the strength to support the body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</p:txBody>
      </p:sp>
      <p:pic>
        <p:nvPicPr>
          <p:cNvPr id="7172" name="Picture 5" descr="skeleton-bones-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968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illu_compact_spongy_b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4900"/>
            <a:ext cx="41052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bone_structure_2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500438"/>
            <a:ext cx="261461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Skeleton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Ligaments hold bones together and are made of protein</a:t>
            </a:r>
          </a:p>
        </p:txBody>
      </p:sp>
      <p:pic>
        <p:nvPicPr>
          <p:cNvPr id="8196" name="Picture 7" descr="12117619741613215456metalmarious_Human_Skeleton(Outlin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836613"/>
            <a:ext cx="666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shoulder_anatomy_ligament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852738"/>
            <a:ext cx="30813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Pelvis-And-Posterior-Ligam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284538"/>
            <a:ext cx="331152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Skeleton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Cartilage provides frictionless padding between bones and is strong and flexible</a:t>
            </a:r>
          </a:p>
        </p:txBody>
      </p:sp>
      <p:pic>
        <p:nvPicPr>
          <p:cNvPr id="9220" name="Picture 5" descr="humanskel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88913"/>
            <a:ext cx="9271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articular-cartilage-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924175"/>
            <a:ext cx="2857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elbow_interpos_anatomy0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6368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43830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356100" y="4048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Femur (Thigh bone)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84888" y="4221163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Cartilage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11863" y="51577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Tibia (Shin bone)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331913" y="48688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Meniscus Ligament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84213" y="37163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Anterior Cruciate Ligament (ACL)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84213" y="206057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Posterior Cruciate Ligament (PCL)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9750" y="9810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Patella (Kneecap)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3" grpId="0"/>
      <p:bldP spid="8204" grpId="0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Muscles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eaLnBrk="1" hangingPunct="1"/>
            <a:r>
              <a:rPr lang="en-CA" smtClean="0"/>
              <a:t>3 types: skeletal, smooth, and cardiac</a:t>
            </a:r>
          </a:p>
          <a:p>
            <a:pPr eaLnBrk="1" hangingPunct="1"/>
            <a:endParaRPr lang="en-CA" smtClean="0">
              <a:solidFill>
                <a:srgbClr val="0000CC"/>
              </a:solidFill>
            </a:endParaRPr>
          </a:p>
          <a:p>
            <a:pPr eaLnBrk="1" hangingPunct="1"/>
            <a:endParaRPr lang="en-CA" smtClean="0"/>
          </a:p>
        </p:txBody>
      </p:sp>
      <p:pic>
        <p:nvPicPr>
          <p:cNvPr id="9224" name="Picture 8" descr="types-of-muscle-tissue-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Skeletal%20muscle%20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708275"/>
            <a:ext cx="165576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smooth_mus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76700"/>
            <a:ext cx="1873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5373688"/>
            <a:ext cx="15843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732588" y="29972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        Skeletal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680402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932363" y="4292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Smooth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40425" y="4508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659563" y="56610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           Cardiac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6877050" y="58769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31" grpId="0"/>
      <p:bldP spid="9232" grpId="0" animBg="1"/>
      <p:bldP spid="9233" grpId="0"/>
      <p:bldP spid="9234" grpId="0" animBg="1"/>
      <p:bldP spid="9235" grpId="0"/>
      <p:bldP spid="92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3299</TotalTime>
  <Words>336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Layers</vt:lpstr>
      <vt:lpstr>SNC2D</vt:lpstr>
      <vt:lpstr>The Musculoskeletal System</vt:lpstr>
      <vt:lpstr>What do you think a human skeleton looks like?</vt:lpstr>
      <vt:lpstr>Function</vt:lpstr>
      <vt:lpstr>  The Skeleton</vt:lpstr>
      <vt:lpstr>The Skeleton</vt:lpstr>
      <vt:lpstr>The Skeleton</vt:lpstr>
      <vt:lpstr>Slide 8</vt:lpstr>
      <vt:lpstr>The Muscles</vt:lpstr>
      <vt:lpstr>Skeletal Muscle</vt:lpstr>
      <vt:lpstr>Smooth Muscle</vt:lpstr>
      <vt:lpstr>Cardiac Muscle</vt:lpstr>
      <vt:lpstr>The Muscles</vt:lpstr>
      <vt:lpstr>The Skeleton and The Muscles</vt:lpstr>
      <vt:lpstr>Slide 15</vt:lpstr>
      <vt:lpstr>Problems associated with the Musculoskeletal System</vt:lpstr>
      <vt:lpstr>Problems associated with the Musculoskeletal System</vt:lpstr>
      <vt:lpstr>Muscle Fatigue Activities</vt:lpstr>
      <vt:lpstr>To do: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Musculoskeletal System</dc:title>
  <dc:creator>Sharon</dc:creator>
  <cp:lastModifiedBy>Adrian Luth</cp:lastModifiedBy>
  <cp:revision>50</cp:revision>
  <dcterms:created xsi:type="dcterms:W3CDTF">2011-01-11T00:25:44Z</dcterms:created>
  <dcterms:modified xsi:type="dcterms:W3CDTF">2018-05-31T13:11:10Z</dcterms:modified>
</cp:coreProperties>
</file>