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embeddedFontLst>
    <p:embeddedFont>
      <p:font typeface="Garamond"/>
      <p:regular r:id="rId18"/>
      <p:bold r:id="rId19"/>
      <p:italic r:id="rId20"/>
      <p:boldItalic r:id="rId21"/>
    </p:embeddedFont>
    <p:embeddedFont>
      <p:font typeface="Tahom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Garamond-italic.fntdata"/><Relationship Id="rId11" Type="http://schemas.openxmlformats.org/officeDocument/2006/relationships/slide" Target="slides/slide6.xml"/><Relationship Id="rId22" Type="http://schemas.openxmlformats.org/officeDocument/2006/relationships/font" Target="fonts/Tahoma-regular.fntdata"/><Relationship Id="rId10" Type="http://schemas.openxmlformats.org/officeDocument/2006/relationships/slide" Target="slides/slide5.xml"/><Relationship Id="rId21" Type="http://schemas.openxmlformats.org/officeDocument/2006/relationships/font" Target="fonts/Garamond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Tahoma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Garamond-bold.fntdata"/><Relationship Id="rId6" Type="http://schemas.openxmlformats.org/officeDocument/2006/relationships/slide" Target="slides/slide1.xml"/><Relationship Id="rId18" Type="http://schemas.openxmlformats.org/officeDocument/2006/relationships/font" Target="fonts/Garamond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Shape 9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Shape 1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Shape 10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Shape 116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Shape 13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Shape 1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242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405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4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5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subTitle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025" lvl="1" marL="669925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61950" lvl="2" marL="102235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33985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7663" lvl="4" marL="16811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7663" lvl="5" marL="21383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7663" lvl="6" marL="25955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7663" lvl="7" marL="30527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7662" lvl="8" marL="3509963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242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405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242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405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33" name="Shape 3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6068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2080"/>
              <a:buFont typeface="Noto Sans Symbols"/>
              <a:buChar char="■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❑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766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76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2894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❑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766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560"/>
              <a:buFont typeface="Noto Sans Symbols"/>
              <a:buChar char="■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2894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170"/>
              <a:buFont typeface="Noto Sans Symbols"/>
              <a:buChar char="■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9719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120"/>
              <a:buFont typeface="Noto Sans Symbols"/>
              <a:buChar char="❑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2" type="body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417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Char char="❑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861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❑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4325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4325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4325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4325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4325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242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405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381000" y="228600"/>
            <a:ext cx="8229600" cy="6096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cap="flat" cmpd="sng" w="1905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" name="Shape 12"/>
          <p:cNvCxnSpPr/>
          <p:nvPr/>
        </p:nvCxnSpPr>
        <p:spPr>
          <a:xfrm>
            <a:off x="457200" y="6172200"/>
            <a:ext cx="82296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609600" y="1219200"/>
            <a:ext cx="7924800" cy="914400"/>
          </a:xfrm>
          <a:custGeom>
            <a:pathLst>
              <a:path extrusionOk="0" h="120000" w="120000">
                <a:moveTo>
                  <a:pt x="0" y="120000"/>
                </a:moveTo>
                <a:lnTo>
                  <a:pt x="0" y="0"/>
                </a:lnTo>
                <a:lnTo>
                  <a:pt x="120000" y="0"/>
                </a:lnTo>
              </a:path>
            </a:pathLst>
          </a:custGeom>
          <a:noFill/>
          <a:ln cap="flat" cmpd="sng" w="2540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" name="Shape 78"/>
          <p:cNvCxnSpPr/>
          <p:nvPr/>
        </p:nvCxnSpPr>
        <p:spPr>
          <a:xfrm>
            <a:off x="1981200" y="3962400"/>
            <a:ext cx="6511925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79" name="Shape 7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2425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7660" lvl="1" marL="914400" marR="0" rtl="0" algn="l"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9405" lvl="2" marL="1371600" marR="0" rtl="0" algn="l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1430"/>
              <a:buFont typeface="Noto Sans Symbols"/>
              <a:buChar char="■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❑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243637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243637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  <a:defRPr b="0" i="0" sz="1200" u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8.jpg"/><Relationship Id="rId5" Type="http://schemas.openxmlformats.org/officeDocument/2006/relationships/image" Target="../media/image16.jpg"/><Relationship Id="rId6" Type="http://schemas.openxmlformats.org/officeDocument/2006/relationships/image" Target="../media/image2.jpg"/><Relationship Id="rId7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4.png"/><Relationship Id="rId5" Type="http://schemas.openxmlformats.org/officeDocument/2006/relationships/image" Target="../media/image17.jpg"/><Relationship Id="rId6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jpg"/><Relationship Id="rId5" Type="http://schemas.openxmlformats.org/officeDocument/2006/relationships/image" Target="../media/image4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Learning Objectives – </a:t>
            </a:r>
            <a:endParaRPr/>
          </a:p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457200" y="620712"/>
            <a:ext cx="8686800" cy="42148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learn the terminology of the ray model of light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discover the laws of reflection in plane mirrors</a:t>
            </a:r>
            <a:endParaRPr/>
          </a:p>
        </p:txBody>
      </p:sp>
      <p:pic>
        <p:nvPicPr>
          <p:cNvPr descr="web-to-print_light_rays"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3276600"/>
            <a:ext cx="4772025" cy="334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Using a Protractor</a:t>
            </a:r>
            <a:endParaRPr/>
          </a:p>
        </p:txBody>
      </p:sp>
      <p:pic>
        <p:nvPicPr>
          <p:cNvPr descr="protractor-2-angles" id="186" name="Shape 1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825" y="1125537"/>
            <a:ext cx="5562600" cy="3173412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Shape 187"/>
          <p:cNvSpPr txBox="1"/>
          <p:nvPr/>
        </p:nvSpPr>
        <p:spPr>
          <a:xfrm>
            <a:off x="381000" y="4876800"/>
            <a:ext cx="5486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point is always on the vertex of the angle.</a:t>
            </a:r>
            <a:endParaRPr/>
          </a:p>
        </p:txBody>
      </p:sp>
      <p:cxnSp>
        <p:nvCxnSpPr>
          <p:cNvPr id="188" name="Shape 188"/>
          <p:cNvCxnSpPr/>
          <p:nvPr/>
        </p:nvCxnSpPr>
        <p:spPr>
          <a:xfrm>
            <a:off x="3048000" y="4267200"/>
            <a:ext cx="0" cy="6096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lg" w="lg" type="triangle"/>
            <a:tailEnd len="med" w="med" type="none"/>
          </a:ln>
        </p:spPr>
      </p:cxnSp>
      <p:sp>
        <p:nvSpPr>
          <p:cNvPr id="189" name="Shape 189"/>
          <p:cNvSpPr txBox="1"/>
          <p:nvPr/>
        </p:nvSpPr>
        <p:spPr>
          <a:xfrm>
            <a:off x="6705600" y="3429000"/>
            <a:ext cx="2438400" cy="1554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zero line lies on the normal</a:t>
            </a:r>
            <a:endParaRPr/>
          </a:p>
        </p:txBody>
      </p:sp>
      <p:cxnSp>
        <p:nvCxnSpPr>
          <p:cNvPr id="190" name="Shape 190"/>
          <p:cNvCxnSpPr/>
          <p:nvPr/>
        </p:nvCxnSpPr>
        <p:spPr>
          <a:xfrm rot="10800000">
            <a:off x="5943600" y="3886200"/>
            <a:ext cx="685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Using a Protractor</a:t>
            </a:r>
            <a:endParaRPr/>
          </a:p>
        </p:txBody>
      </p:sp>
      <p:pic>
        <p:nvPicPr>
          <p:cNvPr id="196" name="Shape 19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524000"/>
            <a:ext cx="8686800" cy="354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Reflecting Light off a Plane Mirror</a:t>
            </a:r>
            <a:endParaRPr/>
          </a:p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457200" y="1254575"/>
            <a:ext cx="8229600" cy="453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482 – 483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Observation Table </a:t>
            </a:r>
            <a:r>
              <a:rPr lang="en-US"/>
              <a:t>[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p.482 Table 1]</a:t>
            </a:r>
            <a:endParaRPr sz="2400"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Analyze &amp; Evaluate parts a – f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 questions #</a:t>
            </a:r>
            <a:r>
              <a:rPr lang="en-US"/>
              <a:t>3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6 on page 481</a:t>
            </a:r>
            <a:endParaRPr/>
          </a:p>
        </p:txBody>
      </p:sp>
      <p:pic>
        <p:nvPicPr>
          <p:cNvPr descr="754600_phy" id="203" name="Shape 2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67848" y="3386325"/>
            <a:ext cx="3162600" cy="31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ctrTitle"/>
          </p:nvPr>
        </p:nvSpPr>
        <p:spPr>
          <a:xfrm>
            <a:off x="914400" y="1524000"/>
            <a:ext cx="7623175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b="0" i="0" lang="en-US" sz="50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The Ray Model of Light</a:t>
            </a:r>
            <a:endParaRPr/>
          </a:p>
        </p:txBody>
      </p:sp>
      <p:sp>
        <p:nvSpPr>
          <p:cNvPr id="102" name="Shape 102"/>
          <p:cNvSpPr txBox="1"/>
          <p:nvPr>
            <p:ph idx="1" type="subTitle"/>
          </p:nvPr>
        </p:nvSpPr>
        <p:spPr>
          <a:xfrm>
            <a:off x="1981200" y="3962400"/>
            <a:ext cx="65532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Section 11.4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457200" y="1628775"/>
            <a:ext cx="8435975" cy="50403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Light Ray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a line and arrow representing the direction and path of light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Geometric Optics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the use of light rays to determine how light behaves after striking an object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has three options:</a:t>
            </a:r>
            <a:endParaRPr/>
          </a:p>
          <a:p>
            <a:pPr indent="-327025" lvl="1" marL="6699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absorbed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the object</a:t>
            </a:r>
            <a:endParaRPr/>
          </a:p>
          <a:p>
            <a:pPr indent="-327025" lvl="1" marL="6699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 through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object</a:t>
            </a:r>
            <a:endParaRPr/>
          </a:p>
          <a:p>
            <a:pPr indent="-327025" lvl="1" marL="669925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2"/>
              </a:buClr>
              <a:buSzPts val="1560"/>
              <a:buFont typeface="Noto Sans Symbols"/>
              <a:buChar char="❑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can 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 reflected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the object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971550" y="476250"/>
            <a:ext cx="4608512" cy="823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rPr b="0" i="0" lang="en-US" sz="4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Terminology</a:t>
            </a:r>
            <a:endParaRPr/>
          </a:p>
        </p:txBody>
      </p:sp>
      <p:pic>
        <p:nvPicPr>
          <p:cNvPr descr="look_it_up" id="109" name="Shape 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962" y="333375"/>
            <a:ext cx="1655762" cy="12811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" name="Shape 110"/>
          <p:cNvCxnSpPr/>
          <p:nvPr/>
        </p:nvCxnSpPr>
        <p:spPr>
          <a:xfrm>
            <a:off x="6011862" y="4797425"/>
            <a:ext cx="43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11" name="Shape 111"/>
          <p:cNvCxnSpPr/>
          <p:nvPr/>
        </p:nvCxnSpPr>
        <p:spPr>
          <a:xfrm>
            <a:off x="6443662" y="4797425"/>
            <a:ext cx="0" cy="12239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12" name="Shape 112"/>
          <p:cNvCxnSpPr/>
          <p:nvPr/>
        </p:nvCxnSpPr>
        <p:spPr>
          <a:xfrm rot="10800000">
            <a:off x="6011862" y="6021387"/>
            <a:ext cx="4318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cxnSp>
      <p:sp>
        <p:nvSpPr>
          <p:cNvPr id="113" name="Shape 113"/>
          <p:cNvSpPr txBox="1"/>
          <p:nvPr/>
        </p:nvSpPr>
        <p:spPr>
          <a:xfrm>
            <a:off x="6588125" y="5013325"/>
            <a:ext cx="15128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any combination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0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Terminology</a:t>
            </a:r>
            <a:endParaRPr/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Transparent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objects allow all / almost all the light to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pass through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easily</a:t>
            </a:r>
            <a:endParaRPr/>
          </a:p>
        </p:txBody>
      </p:sp>
      <p:pic>
        <p:nvPicPr>
          <p:cNvPr descr="look_it_up"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962" y="260350"/>
            <a:ext cx="1655762" cy="1281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ammacher-Schlemmer-Transparent-Canoe-Kayak" id="121" name="Shape 1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0112" y="2781300"/>
            <a:ext cx="2376487" cy="2052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u-transparent-electronics-dish-big" id="122" name="Shape 1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27762" y="2276475"/>
            <a:ext cx="1849437" cy="1698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TFalkpKIoWjsXoceN9Etxv25obFtWZU0yruc36-wUSezBp56c&amp;t=1&amp;usg=__ZT1wE2VWJEI5qflsBytvtPGmU88=" id="123" name="Shape 1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1862" y="4149725"/>
            <a:ext cx="2466975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d9GcS5FkJB62Ckeky9C5UOikoo31VVy8XQvHBniJ8VVsJoDMpQL4Y&amp;t=1&amp;usg=__7q8CjfgsCoIzZ45Rd2XtXxzZ_IQ=" id="124" name="Shape 1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348037" y="2781300"/>
            <a:ext cx="222885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468312" y="260350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Terminology</a:t>
            </a:r>
            <a:endParaRPr/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Translucent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objects allows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some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light to pass through, but objects cannot be clearly seen behind the object</a:t>
            </a:r>
            <a:endParaRPr/>
          </a:p>
        </p:txBody>
      </p:sp>
      <p:pic>
        <p:nvPicPr>
          <p:cNvPr descr="look_it_up" id="131" name="Shape 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5962" y="260350"/>
            <a:ext cx="1655762" cy="1281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_3_web"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9750" y="3141662"/>
            <a:ext cx="285750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08_07_19_frosted_glass_vision" id="133" name="Shape 1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140200" y="3429000"/>
            <a:ext cx="1530350" cy="230663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SG_Stained_glass_window" id="134" name="Shape 13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72225" y="2924175"/>
            <a:ext cx="2397125" cy="2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Terminology</a:t>
            </a:r>
            <a:endParaRPr/>
          </a:p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Opaque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objects either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absorb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reflect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all light</a:t>
            </a:r>
            <a:endParaRPr/>
          </a:p>
        </p:txBody>
      </p:sp>
      <p:pic>
        <p:nvPicPr>
          <p:cNvPr descr="look_it_up"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025" y="260350"/>
            <a:ext cx="1655762" cy="12811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w" id="142" name="Shape 1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5287" y="2708275"/>
            <a:ext cx="2665412" cy="1998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NY_cartoon_mirror" id="143" name="Shape 1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32137" y="2708275"/>
            <a:ext cx="285750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inted-easter-eggs" id="144" name="Shape 14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11862" y="2852737"/>
            <a:ext cx="2755900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Terminology</a:t>
            </a:r>
            <a:endParaRPr/>
          </a:p>
        </p:txBody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emitted from a source and striking an object is called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incident light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Light bouncing off an object is called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reflected light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image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a reproduction of an object that is produced through the use of light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Mirrors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reflect most incident light</a:t>
            </a:r>
            <a:endParaRPr/>
          </a:p>
        </p:txBody>
      </p:sp>
      <p:pic>
        <p:nvPicPr>
          <p:cNvPr descr="look_it_up" id="151" name="Shape 1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04025" y="260350"/>
            <a:ext cx="1655762" cy="12811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Reflect on this….</a:t>
            </a:r>
            <a:endParaRPr/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293500" y="1295475"/>
            <a:ext cx="5691300" cy="39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</a:pP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Using a ray box and a plane mirror, make as many observations as you can about the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incident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b="1" i="0" lang="en-US" sz="30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reflected</a:t>
            </a:r>
            <a:r>
              <a:rPr b="0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light.</a:t>
            </a:r>
            <a:endParaRPr/>
          </a:p>
        </p:txBody>
      </p:sp>
      <p:pic>
        <p:nvPicPr>
          <p:cNvPr descr="thinking%20face" id="158" name="Shape 1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387" y="404812"/>
            <a:ext cx="10001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457200" y="277812"/>
            <a:ext cx="8229600" cy="1139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Garamond"/>
              <a:buNone/>
            </a:pPr>
            <a:r>
              <a:rPr b="0" i="0" lang="en-US" sz="4200" u="none" cap="none" strike="noStrik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rPr>
              <a:t>Drawing Mirrors and Light Rays</a:t>
            </a: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0" y="1844675"/>
            <a:ext cx="1727200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Reflective side of mirror</a:t>
            </a:r>
            <a:endParaRPr/>
          </a:p>
        </p:txBody>
      </p:sp>
      <p:cxnSp>
        <p:nvCxnSpPr>
          <p:cNvPr id="165" name="Shape 165"/>
          <p:cNvCxnSpPr/>
          <p:nvPr/>
        </p:nvCxnSpPr>
        <p:spPr>
          <a:xfrm flipH="1" rot="10800000">
            <a:off x="1258887" y="2133600"/>
            <a:ext cx="574675" cy="144462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66" name="Shape 166"/>
          <p:cNvSpPr txBox="1"/>
          <p:nvPr/>
        </p:nvSpPr>
        <p:spPr>
          <a:xfrm>
            <a:off x="468312" y="981075"/>
            <a:ext cx="151288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of mirror</a:t>
            </a:r>
            <a:endParaRPr/>
          </a:p>
        </p:txBody>
      </p:sp>
      <p:cxnSp>
        <p:nvCxnSpPr>
          <p:cNvPr id="167" name="Shape 167"/>
          <p:cNvCxnSpPr/>
          <p:nvPr/>
        </p:nvCxnSpPr>
        <p:spPr>
          <a:xfrm>
            <a:off x="1258887" y="1341437"/>
            <a:ext cx="358775" cy="21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lg" w="lg" type="triangle"/>
          </a:ln>
        </p:spPr>
      </p:cxn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1484312"/>
            <a:ext cx="5903912" cy="61753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Shape 169"/>
          <p:cNvCxnSpPr/>
          <p:nvPr/>
        </p:nvCxnSpPr>
        <p:spPr>
          <a:xfrm flipH="1" rot="10800000">
            <a:off x="2627312" y="1989137"/>
            <a:ext cx="1944687" cy="1727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miter lim="8000"/>
            <a:headEnd len="med" w="med" type="none"/>
            <a:tailEnd len="lg" w="lg" type="triangle"/>
          </a:ln>
        </p:spPr>
      </p:cxnSp>
      <p:cxnSp>
        <p:nvCxnSpPr>
          <p:cNvPr id="170" name="Shape 170"/>
          <p:cNvCxnSpPr/>
          <p:nvPr/>
        </p:nvCxnSpPr>
        <p:spPr>
          <a:xfrm>
            <a:off x="4572000" y="1989137"/>
            <a:ext cx="0" cy="2808287"/>
          </a:xfrm>
          <a:prstGeom prst="straightConnector1">
            <a:avLst/>
          </a:prstGeom>
          <a:noFill/>
          <a:ln cap="flat" cmpd="sng" w="12700">
            <a:solidFill>
              <a:schemeClr val="dk1"/>
            </a:solidFill>
            <a:prstDash val="solid"/>
            <a:miter lim="8000"/>
            <a:headEnd len="med" w="med" type="none"/>
            <a:tailEnd len="med" w="med" type="none"/>
          </a:ln>
        </p:spPr>
      </p:cxnSp>
      <p:cxnSp>
        <p:nvCxnSpPr>
          <p:cNvPr id="171" name="Shape 171"/>
          <p:cNvCxnSpPr/>
          <p:nvPr/>
        </p:nvCxnSpPr>
        <p:spPr>
          <a:xfrm>
            <a:off x="4643437" y="1989137"/>
            <a:ext cx="1944687" cy="1944687"/>
          </a:xfrm>
          <a:prstGeom prst="straightConnector1">
            <a:avLst/>
          </a:prstGeom>
          <a:noFill/>
          <a:ln cap="flat" cmpd="sng" w="28575">
            <a:solidFill>
              <a:srgbClr val="3333FF"/>
            </a:solidFill>
            <a:prstDash val="solid"/>
            <a:miter lim="8000"/>
            <a:headEnd len="med" w="med" type="none"/>
            <a:tailEnd len="lg" w="lg" type="triangle"/>
          </a:ln>
        </p:spPr>
      </p:cxnSp>
      <p:sp>
        <p:nvSpPr>
          <p:cNvPr id="172" name="Shape 172"/>
          <p:cNvSpPr txBox="1"/>
          <p:nvPr/>
        </p:nvSpPr>
        <p:spPr>
          <a:xfrm>
            <a:off x="1476375" y="3213100"/>
            <a:ext cx="165735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Incident ray</a:t>
            </a:r>
            <a:endParaRPr/>
          </a:p>
        </p:txBody>
      </p:sp>
      <p:sp>
        <p:nvSpPr>
          <p:cNvPr id="173" name="Shape 173"/>
          <p:cNvSpPr txBox="1"/>
          <p:nvPr/>
        </p:nvSpPr>
        <p:spPr>
          <a:xfrm>
            <a:off x="3276600" y="2924175"/>
            <a:ext cx="1295400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Angle of incidence </a:t>
            </a:r>
            <a:r>
              <a:rPr b="1" i="0" lang="en-US" sz="1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&lt; i</a:t>
            </a:r>
            <a:endParaRPr/>
          </a:p>
        </p:txBody>
      </p:sp>
      <p:sp>
        <p:nvSpPr>
          <p:cNvPr id="174" name="Shape 174"/>
          <p:cNvSpPr/>
          <p:nvPr/>
        </p:nvSpPr>
        <p:spPr>
          <a:xfrm rot="10800000">
            <a:off x="4067175" y="2492375"/>
            <a:ext cx="504825" cy="215900"/>
          </a:xfrm>
          <a:custGeom>
            <a:pathLst>
              <a:path extrusionOk="0" fill="none" h="120000" w="120000">
                <a:moveTo>
                  <a:pt x="-5" y="0"/>
                </a:moveTo>
                <a:cubicBezTo>
                  <a:pt x="66272" y="0"/>
                  <a:pt x="120000" y="53722"/>
                  <a:pt x="120000" y="120000"/>
                </a:cubicBezTo>
              </a:path>
              <a:path extrusionOk="0" h="120000" w="120000">
                <a:moveTo>
                  <a:pt x="-5" y="0"/>
                </a:moveTo>
                <a:cubicBezTo>
                  <a:pt x="66272" y="0"/>
                  <a:pt x="120000" y="53722"/>
                  <a:pt x="120000" y="120000"/>
                </a:cubicBez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Shape 175"/>
          <p:cNvSpPr/>
          <p:nvPr/>
        </p:nvSpPr>
        <p:spPr>
          <a:xfrm flipH="1" rot="10800000">
            <a:off x="4572000" y="2492375"/>
            <a:ext cx="576262" cy="215900"/>
          </a:xfrm>
          <a:custGeom>
            <a:pathLst>
              <a:path extrusionOk="0" fill="none" h="120000" w="120000">
                <a:moveTo>
                  <a:pt x="-5" y="0"/>
                </a:moveTo>
                <a:cubicBezTo>
                  <a:pt x="66272" y="0"/>
                  <a:pt x="120000" y="53722"/>
                  <a:pt x="120000" y="120000"/>
                </a:cubicBezTo>
              </a:path>
              <a:path extrusionOk="0" h="120000" w="120000">
                <a:moveTo>
                  <a:pt x="-5" y="0"/>
                </a:moveTo>
                <a:cubicBezTo>
                  <a:pt x="66272" y="0"/>
                  <a:pt x="120000" y="53722"/>
                  <a:pt x="120000" y="120000"/>
                </a:cubicBez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3333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Shape 176"/>
          <p:cNvSpPr txBox="1"/>
          <p:nvPr/>
        </p:nvSpPr>
        <p:spPr>
          <a:xfrm>
            <a:off x="4500562" y="2924175"/>
            <a:ext cx="1296987" cy="915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Angle of reflection </a:t>
            </a:r>
            <a:r>
              <a:rPr b="1" i="0" lang="en-US" sz="1800" u="none">
                <a:solidFill>
                  <a:srgbClr val="3333FF"/>
                </a:solidFill>
                <a:latin typeface="Arial"/>
                <a:ea typeface="Arial"/>
                <a:cs typeface="Arial"/>
                <a:sym typeface="Arial"/>
              </a:rPr>
              <a:t>&lt; r</a:t>
            </a: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6300787" y="3284537"/>
            <a:ext cx="2159000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Reflected ray</a:t>
            </a:r>
            <a:endParaRPr/>
          </a:p>
        </p:txBody>
      </p:sp>
      <p:sp>
        <p:nvSpPr>
          <p:cNvPr id="178" name="Shape 178"/>
          <p:cNvSpPr txBox="1"/>
          <p:nvPr/>
        </p:nvSpPr>
        <p:spPr>
          <a:xfrm>
            <a:off x="4140200" y="4724400"/>
            <a:ext cx="15128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3635375" y="1125537"/>
            <a:ext cx="2160587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0" i="0" lang="en-US" sz="18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Point of Incidence</a:t>
            </a:r>
            <a:endParaRPr/>
          </a:p>
        </p:txBody>
      </p:sp>
      <p:cxnSp>
        <p:nvCxnSpPr>
          <p:cNvPr id="180" name="Shape 180"/>
          <p:cNvCxnSpPr/>
          <p:nvPr/>
        </p:nvCxnSpPr>
        <p:spPr>
          <a:xfrm>
            <a:off x="4572000" y="1412875"/>
            <a:ext cx="0" cy="2159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"/>
            <a:headEnd len="med" w="med" type="none"/>
            <a:tailEnd len="lg" w="lg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