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2" r:id="rId3"/>
    <p:sldId id="263" r:id="rId4"/>
    <p:sldId id="257" r:id="rId5"/>
    <p:sldId id="264" r:id="rId6"/>
    <p:sldId id="259" r:id="rId7"/>
    <p:sldId id="258" r:id="rId8"/>
    <p:sldId id="260" r:id="rId9"/>
    <p:sldId id="261" r:id="rId10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7" autoAdjust="0"/>
    <p:restoredTop sz="94723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buClrTx/>
              <a:defRPr/>
            </a:lvl1pPr>
          </a:lstStyle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buClrTx/>
              <a:defRPr/>
            </a:lvl1pPr>
          </a:lstStyle>
          <a:p>
            <a:endParaRPr lang="en-US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buClrTx/>
              <a:defRPr/>
            </a:lvl1pPr>
          </a:lstStyle>
          <a:p>
            <a:fld id="{B624EC20-A3AA-40BC-9881-B87821E52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BB49F-DABD-412F-B002-4B2A193AC6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8FBD1-2476-4673-88CC-1EC9DD81C9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27400-8DC5-4FD4-9B72-5620862B76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C045B-D57B-445A-80C2-DF9A4D6C34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5E264-5CAF-4AE2-B56C-6E024FBB26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89EB3-34D3-4BC3-9455-6C21EED99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9BB07-9BD4-487C-8122-4D3A307CEF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B3348-D381-4A14-AC3C-F7994DC49F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4FB0F-D11B-457D-ADA5-C5E98CFB32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462A8-2F5F-4CE9-BCBA-3543684FE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tx1"/>
              </a:buClr>
              <a:defRPr sz="1400"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>
                <a:schemeClr val="tx1"/>
              </a:buClr>
              <a:defRPr sz="1400"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>
                <a:schemeClr val="tx1"/>
              </a:buClr>
              <a:defRPr sz="1400">
                <a:cs typeface="+mn-cs"/>
              </a:defRPr>
            </a:lvl1pPr>
          </a:lstStyle>
          <a:p>
            <a:fld id="{95338625-B7BD-49FF-871B-0CEEB966E33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2130425"/>
            <a:ext cx="7416824" cy="1470025"/>
          </a:xfrm>
        </p:spPr>
        <p:txBody>
          <a:bodyPr/>
          <a:lstStyle/>
          <a:p>
            <a:pPr algn="ctr"/>
            <a:r>
              <a:rPr lang="en-US" sz="6000" b="1" dirty="0" smtClean="0"/>
              <a:t>The Respiratory System</a:t>
            </a:r>
            <a:endParaRPr lang="en-US" sz="6000" b="1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896447" cy="778098"/>
          </a:xfrm>
        </p:spPr>
        <p:txBody>
          <a:bodyPr/>
          <a:lstStyle/>
          <a:p>
            <a:r>
              <a:rPr lang="en-CA" b="1" dirty="0" smtClean="0"/>
              <a:t>What is the Respiratory System?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1729" y="1556792"/>
            <a:ext cx="5312271" cy="4857403"/>
          </a:xfrm>
        </p:spPr>
        <p:txBody>
          <a:bodyPr/>
          <a:lstStyle/>
          <a:p>
            <a:r>
              <a:rPr lang="en-CA" sz="2800" dirty="0" smtClean="0"/>
              <a:t>Responsible for </a:t>
            </a:r>
            <a:r>
              <a:rPr lang="en-CA" sz="2800" b="1" dirty="0" smtClean="0"/>
              <a:t>providing oxygen </a:t>
            </a:r>
            <a:r>
              <a:rPr lang="en-CA" sz="2800" dirty="0" smtClean="0"/>
              <a:t>needed for the body, in </a:t>
            </a:r>
            <a:r>
              <a:rPr lang="en-CA" sz="2800" b="1" dirty="0" smtClean="0"/>
              <a:t>exchange for carbon dioxide</a:t>
            </a:r>
            <a:r>
              <a:rPr lang="en-CA" sz="2800" dirty="0" smtClean="0"/>
              <a:t> produced by cells as they carry out their daily functions.</a:t>
            </a:r>
          </a:p>
          <a:p>
            <a:r>
              <a:rPr lang="en-CA" sz="2800" dirty="0" smtClean="0"/>
              <a:t>The respiratory system relies on the circulatory system to </a:t>
            </a:r>
            <a:r>
              <a:rPr lang="en-CA" sz="2800" b="1" dirty="0" smtClean="0"/>
              <a:t>distribute oxygen and remove carbon dioxide.</a:t>
            </a:r>
          </a:p>
        </p:txBody>
      </p:sp>
      <p:pic>
        <p:nvPicPr>
          <p:cNvPr id="7170" name="Picture 2" descr="http://doctorgrasshopper.files.wordpress.com/2010/03/circulatory-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3506116" cy="446449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1268760"/>
            <a:ext cx="4860032" cy="4525963"/>
          </a:xfrm>
        </p:spPr>
        <p:txBody>
          <a:bodyPr/>
          <a:lstStyle/>
          <a:p>
            <a:pPr>
              <a:buNone/>
            </a:pPr>
            <a:r>
              <a:rPr lang="en-CA" sz="2800" dirty="0" smtClean="0"/>
              <a:t>Special features include:</a:t>
            </a:r>
          </a:p>
          <a:p>
            <a:pPr>
              <a:buNone/>
            </a:pPr>
            <a:endParaRPr lang="en-CA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CA" sz="2800" b="1" dirty="0" smtClean="0"/>
              <a:t>Epithelial cells </a:t>
            </a:r>
            <a:r>
              <a:rPr lang="en-CA" sz="2800" dirty="0" smtClean="0"/>
              <a:t>needed to secrete mucous to warm and moisten the air.</a:t>
            </a:r>
          </a:p>
          <a:p>
            <a:pPr marL="457200" indent="-457200">
              <a:buNone/>
            </a:pPr>
            <a:endParaRPr lang="en-CA" sz="2800" dirty="0" smtClean="0"/>
          </a:p>
          <a:p>
            <a:pPr marL="514350" indent="-514350">
              <a:buAutoNum type="arabicPeriod" startAt="2"/>
            </a:pPr>
            <a:r>
              <a:rPr lang="en-CA" sz="2800" b="1" dirty="0" smtClean="0"/>
              <a:t>Cilia</a:t>
            </a:r>
            <a:r>
              <a:rPr lang="en-CA" sz="2800" dirty="0" smtClean="0"/>
              <a:t> needed to filter the </a:t>
            </a:r>
          </a:p>
          <a:p>
            <a:pPr marL="514350" indent="-514350">
              <a:buNone/>
            </a:pPr>
            <a:r>
              <a:rPr lang="en-CA" sz="2800" dirty="0" smtClean="0"/>
              <a:t>	air of foreign particles.</a:t>
            </a:r>
          </a:p>
          <a:p>
            <a:endParaRPr lang="en-CA" dirty="0"/>
          </a:p>
        </p:txBody>
      </p:sp>
      <p:pic>
        <p:nvPicPr>
          <p:cNvPr id="1026" name="Picture 2" descr="http://64.202.120.86/upload/image/new-news/2008/october/tiny-cellular-antennae-trigger-neural-stem-cells/trachea-epitheli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3278922" cy="33569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840663" cy="922114"/>
          </a:xfrm>
        </p:spPr>
        <p:txBody>
          <a:bodyPr/>
          <a:lstStyle/>
          <a:p>
            <a:pPr algn="ctr"/>
            <a:r>
              <a:rPr lang="en-US" b="1" dirty="0" smtClean="0"/>
              <a:t>Parts of the Respiratory System</a:t>
            </a:r>
            <a:endParaRPr lang="en-US" b="1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9" y="1600200"/>
            <a:ext cx="4176463" cy="4525963"/>
          </a:xfrm>
        </p:spPr>
        <p:txBody>
          <a:bodyPr/>
          <a:lstStyle/>
          <a:p>
            <a:r>
              <a:rPr lang="en-US" sz="2800" b="1" dirty="0" smtClean="0"/>
              <a:t>Nasal Cavity </a:t>
            </a:r>
            <a:r>
              <a:rPr lang="en-US" sz="2800" dirty="0" smtClean="0"/>
              <a:t>-</a:t>
            </a:r>
            <a:r>
              <a:rPr lang="en-CA" sz="2800" dirty="0" smtClean="0"/>
              <a:t> mucous lining and cilia inside trap foreign particles.</a:t>
            </a:r>
            <a:endParaRPr lang="en-US" sz="2800" dirty="0" smtClean="0"/>
          </a:p>
          <a:p>
            <a:r>
              <a:rPr lang="en-US" sz="2800" b="1" dirty="0" smtClean="0"/>
              <a:t>Oral Cavity </a:t>
            </a:r>
            <a:r>
              <a:rPr lang="en-US" sz="2800" dirty="0" smtClean="0"/>
              <a:t>- </a:t>
            </a:r>
            <a:r>
              <a:rPr lang="en-CA" sz="2800" dirty="0" smtClean="0"/>
              <a:t>secondary inhaler and </a:t>
            </a:r>
            <a:r>
              <a:rPr lang="en-CA" sz="2800" dirty="0" err="1" smtClean="0"/>
              <a:t>exhaler</a:t>
            </a:r>
            <a:r>
              <a:rPr lang="en-CA" sz="2800" dirty="0" smtClean="0"/>
              <a:t>, warms and moistens air.</a:t>
            </a:r>
            <a:endParaRPr lang="en-US" sz="2800" dirty="0" smtClean="0"/>
          </a:p>
        </p:txBody>
      </p:sp>
      <p:pic>
        <p:nvPicPr>
          <p:cNvPr id="6146" name="Picture 2" descr="http://static.howstuffworks.com/gif/human-blockhead-nasal-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628800"/>
            <a:ext cx="4320480" cy="43204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908720"/>
            <a:ext cx="5024239" cy="5217443"/>
          </a:xfrm>
        </p:spPr>
        <p:txBody>
          <a:bodyPr/>
          <a:lstStyle/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Larynx</a:t>
            </a:r>
            <a:r>
              <a:rPr lang="en-US" sz="2800" dirty="0" smtClean="0"/>
              <a:t> - </a:t>
            </a:r>
            <a:r>
              <a:rPr lang="en-CA" sz="2800" dirty="0" smtClean="0"/>
              <a:t>The larynx has three main functions: </a:t>
            </a:r>
          </a:p>
          <a:p>
            <a:pPr>
              <a:buNone/>
            </a:pPr>
            <a:r>
              <a:rPr lang="en-CA" sz="2800" dirty="0" smtClean="0"/>
              <a:t>	1) a passageway for air</a:t>
            </a:r>
          </a:p>
          <a:p>
            <a:pPr>
              <a:buNone/>
            </a:pPr>
            <a:r>
              <a:rPr lang="en-CA" sz="2800" dirty="0" smtClean="0"/>
              <a:t>	2) a valve to close off the air (contains the epiglottis)</a:t>
            </a:r>
          </a:p>
          <a:p>
            <a:pPr>
              <a:buNone/>
            </a:pPr>
            <a:r>
              <a:rPr lang="en-CA" sz="2800" dirty="0" smtClean="0"/>
              <a:t>	3) as a voice box</a:t>
            </a:r>
            <a:endParaRPr lang="en-US" sz="2800" dirty="0" smtClean="0"/>
          </a:p>
          <a:p>
            <a:endParaRPr lang="en-CA" dirty="0"/>
          </a:p>
        </p:txBody>
      </p:sp>
      <p:pic>
        <p:nvPicPr>
          <p:cNvPr id="21506" name="Picture 2" descr="http://web.me.com/bdietzler1701/Mr._Dietzlers_MusicPage/VocalCords_files/laryn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16832"/>
            <a:ext cx="3900433" cy="3600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6768752" cy="4968552"/>
          </a:xfrm>
        </p:spPr>
        <p:txBody>
          <a:bodyPr/>
          <a:lstStyle/>
          <a:p>
            <a:r>
              <a:rPr lang="en-US" sz="2800" b="1" dirty="0" smtClean="0"/>
              <a:t>Pharynx</a:t>
            </a:r>
            <a:r>
              <a:rPr lang="en-US" sz="2800" dirty="0" smtClean="0"/>
              <a:t> (throat)- </a:t>
            </a:r>
            <a:r>
              <a:rPr lang="en-CA" sz="2800" dirty="0" smtClean="0"/>
              <a:t>The pharynx is shared with the digestive system, it connects oral and nasal cavities. </a:t>
            </a:r>
          </a:p>
          <a:p>
            <a:r>
              <a:rPr lang="en-CA" sz="2800" dirty="0" smtClean="0"/>
              <a:t>Food goes on down the </a:t>
            </a:r>
            <a:r>
              <a:rPr lang="en-CA" sz="2800" dirty="0" err="1" smtClean="0"/>
              <a:t>esophagus</a:t>
            </a:r>
            <a:r>
              <a:rPr lang="en-CA" sz="2800" dirty="0" smtClean="0"/>
              <a:t> and air passes on through the trachea</a:t>
            </a:r>
          </a:p>
          <a:p>
            <a:r>
              <a:rPr lang="en-US" sz="2800" b="1" dirty="0" smtClean="0"/>
              <a:t>Trachea</a:t>
            </a:r>
            <a:r>
              <a:rPr lang="en-US" sz="2800" dirty="0" smtClean="0"/>
              <a:t> (windpipe) - </a:t>
            </a:r>
            <a:r>
              <a:rPr lang="en-CA" sz="2800" dirty="0" smtClean="0"/>
              <a:t>allows air to </a:t>
            </a:r>
          </a:p>
          <a:p>
            <a:pPr>
              <a:buNone/>
            </a:pPr>
            <a:r>
              <a:rPr lang="en-CA" sz="2800" dirty="0" smtClean="0"/>
              <a:t>	pass beyond the larynx to </a:t>
            </a:r>
          </a:p>
          <a:p>
            <a:pPr>
              <a:buNone/>
            </a:pPr>
            <a:r>
              <a:rPr lang="en-CA" sz="2800" dirty="0" smtClean="0"/>
              <a:t>	where it divides into the left and </a:t>
            </a:r>
          </a:p>
          <a:p>
            <a:pPr>
              <a:buNone/>
            </a:pPr>
            <a:r>
              <a:rPr lang="en-CA" sz="2800" dirty="0" smtClean="0"/>
              <a:t>	right bronchi. </a:t>
            </a:r>
          </a:p>
          <a:p>
            <a:r>
              <a:rPr lang="en-CA" sz="2800" dirty="0" smtClean="0"/>
              <a:t>Contains rings of cartilage for protection.</a:t>
            </a: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CA" dirty="0"/>
          </a:p>
        </p:txBody>
      </p:sp>
      <p:pic>
        <p:nvPicPr>
          <p:cNvPr id="4098" name="Picture 2" descr="http://www.naturalhealthschool.com/img/trache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9346" y="2902074"/>
            <a:ext cx="3594654" cy="39559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5721499"/>
          </a:xfrm>
        </p:spPr>
        <p:txBody>
          <a:bodyPr/>
          <a:lstStyle/>
          <a:p>
            <a:endParaRPr lang="en-US" sz="2800" b="1" dirty="0" smtClean="0"/>
          </a:p>
          <a:p>
            <a:r>
              <a:rPr lang="en-US" sz="2800" b="1" dirty="0" smtClean="0"/>
              <a:t>Lung</a:t>
            </a:r>
            <a:r>
              <a:rPr lang="en-US" sz="2800" dirty="0" smtClean="0"/>
              <a:t> - </a:t>
            </a:r>
            <a:r>
              <a:rPr lang="en-CA" sz="2800" dirty="0" smtClean="0"/>
              <a:t>The main function of the</a:t>
            </a:r>
          </a:p>
          <a:p>
            <a:pPr>
              <a:buNone/>
            </a:pPr>
            <a:r>
              <a:rPr lang="en-CA" sz="2800" dirty="0" smtClean="0"/>
              <a:t>	lungs is to </a:t>
            </a:r>
            <a:r>
              <a:rPr lang="en-CA" sz="2800" b="1" dirty="0" smtClean="0"/>
              <a:t>exchange carbon </a:t>
            </a:r>
          </a:p>
          <a:p>
            <a:pPr>
              <a:buNone/>
            </a:pPr>
            <a:r>
              <a:rPr lang="en-CA" sz="2800" b="1" dirty="0" smtClean="0"/>
              <a:t>	dioxide for oxygen</a:t>
            </a:r>
            <a:r>
              <a:rPr lang="en-CA" sz="2800" dirty="0" smtClean="0"/>
              <a:t> and vice </a:t>
            </a:r>
          </a:p>
          <a:p>
            <a:pPr>
              <a:buNone/>
            </a:pPr>
            <a:r>
              <a:rPr lang="en-CA" sz="2800" dirty="0" smtClean="0"/>
              <a:t>	versa.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/>
              <a:t>Right bronchus </a:t>
            </a:r>
            <a:r>
              <a:rPr lang="en-US" sz="2800" dirty="0" smtClean="0"/>
              <a:t>- </a:t>
            </a:r>
            <a:r>
              <a:rPr lang="en-CA" sz="2800" dirty="0" smtClean="0"/>
              <a:t>leading to the </a:t>
            </a:r>
          </a:p>
          <a:p>
            <a:pPr>
              <a:buNone/>
            </a:pPr>
            <a:r>
              <a:rPr lang="en-CA" sz="2800" dirty="0" smtClean="0"/>
              <a:t>	right lung, warms and moistens air</a:t>
            </a:r>
          </a:p>
          <a:p>
            <a:pPr>
              <a:buNone/>
            </a:pPr>
            <a:endParaRPr lang="en-CA" sz="2800" dirty="0" smtClean="0"/>
          </a:p>
          <a:p>
            <a:r>
              <a:rPr lang="en-US" sz="2800" b="1" dirty="0" smtClean="0"/>
              <a:t>Diaphragm</a:t>
            </a:r>
            <a:r>
              <a:rPr lang="en-US" sz="2800" dirty="0" smtClean="0"/>
              <a:t> - </a:t>
            </a:r>
            <a:r>
              <a:rPr lang="en-CA" sz="2800" dirty="0" smtClean="0"/>
              <a:t>helps to expand and contract the lungs, forcing air into and out of them.</a:t>
            </a:r>
            <a:endParaRPr lang="en-US" sz="2800" dirty="0" smtClean="0"/>
          </a:p>
          <a:p>
            <a:endParaRPr lang="en-US" dirty="0" smtClean="0"/>
          </a:p>
          <a:p>
            <a:endParaRPr lang="en-CA" dirty="0"/>
          </a:p>
        </p:txBody>
      </p:sp>
      <p:pic>
        <p:nvPicPr>
          <p:cNvPr id="5122" name="Picture 2" descr="http://www.clevelandclinic.org/thoracic/Airway/images/lung_lob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76672"/>
            <a:ext cx="2924944" cy="29249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558435" cy="4525963"/>
          </a:xfrm>
        </p:spPr>
        <p:txBody>
          <a:bodyPr/>
          <a:lstStyle/>
          <a:p>
            <a:r>
              <a:rPr lang="en-US" sz="2800" b="1" dirty="0" smtClean="0"/>
              <a:t>Left bronchus </a:t>
            </a:r>
            <a:r>
              <a:rPr lang="en-US" sz="2800" dirty="0" smtClean="0"/>
              <a:t>- </a:t>
            </a:r>
            <a:r>
              <a:rPr lang="en-CA" sz="2800" dirty="0" smtClean="0"/>
              <a:t>has a sharper bend due to the presence of the heart and major blood vessels directly underneath it. </a:t>
            </a:r>
          </a:p>
          <a:p>
            <a:pPr>
              <a:buNone/>
            </a:pPr>
            <a:endParaRPr lang="en-CA" sz="2800" dirty="0" smtClean="0"/>
          </a:p>
          <a:p>
            <a:r>
              <a:rPr lang="en-US" sz="2800" b="1" dirty="0" smtClean="0"/>
              <a:t>Bronchiole</a:t>
            </a:r>
            <a:r>
              <a:rPr lang="en-US" sz="2800" dirty="0" smtClean="0"/>
              <a:t> – smaller branches of bronchi, b</a:t>
            </a:r>
            <a:r>
              <a:rPr lang="en-CA" sz="2800" dirty="0" smtClean="0"/>
              <a:t>y the time the air has reached here from outside, it has been warmed up to body temperature, filtered and moisturized.</a:t>
            </a:r>
            <a:endParaRPr lang="en-US" sz="2800" dirty="0" smtClean="0"/>
          </a:p>
          <a:p>
            <a:endParaRPr lang="en-US" dirty="0" smtClean="0"/>
          </a:p>
        </p:txBody>
      </p:sp>
      <p:pic>
        <p:nvPicPr>
          <p:cNvPr id="3074" name="Picture 2" descr="http://www.beliefnet.com/healthandhealing/images/lungs%20and%20bronchio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77072"/>
            <a:ext cx="4176464" cy="272103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4499993" cy="4525963"/>
          </a:xfrm>
        </p:spPr>
        <p:txBody>
          <a:bodyPr/>
          <a:lstStyle/>
          <a:p>
            <a:r>
              <a:rPr lang="en-US" sz="2800" b="1" dirty="0" smtClean="0"/>
              <a:t>Alveoli</a:t>
            </a:r>
            <a:r>
              <a:rPr lang="en-US" sz="2800" dirty="0" smtClean="0"/>
              <a:t> - </a:t>
            </a:r>
            <a:r>
              <a:rPr lang="en-CA" sz="2800" dirty="0" smtClean="0"/>
              <a:t>link between</a:t>
            </a:r>
          </a:p>
          <a:p>
            <a:pPr>
              <a:buNone/>
            </a:pPr>
            <a:r>
              <a:rPr lang="en-CA" sz="2800" smtClean="0"/>
              <a:t>	the </a:t>
            </a:r>
            <a:r>
              <a:rPr lang="en-CA" sz="2800" dirty="0" smtClean="0"/>
              <a:t>respiratory and circulatory systems, </a:t>
            </a:r>
          </a:p>
          <a:p>
            <a:pPr>
              <a:buNone/>
            </a:pPr>
            <a:r>
              <a:rPr lang="en-CA" sz="2800" dirty="0" smtClean="0"/>
              <a:t>	they are lined with capillaries and </a:t>
            </a:r>
            <a:r>
              <a:rPr lang="en-CA" sz="2800" b="1" dirty="0" smtClean="0"/>
              <a:t>gas exchange </a:t>
            </a:r>
            <a:r>
              <a:rPr lang="en-CA" sz="2800" dirty="0" smtClean="0"/>
              <a:t>happens here.</a:t>
            </a:r>
            <a:endParaRPr lang="en-US" sz="2800" dirty="0" smtClean="0"/>
          </a:p>
          <a:p>
            <a:pPr>
              <a:buNone/>
            </a:pPr>
            <a:endParaRPr lang="en-CA" sz="2800" dirty="0"/>
          </a:p>
        </p:txBody>
      </p:sp>
      <p:pic>
        <p:nvPicPr>
          <p:cNvPr id="2050" name="Picture 2" descr="http://www.virtualmedicalcentre.com/uploads/VMC/DiseaseImages/2293_alveoli_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484784"/>
            <a:ext cx="4996805" cy="52082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med_183_slide">
  <a:themeElements>
    <a:clrScheme name="0063a7_0,99,167 2">
      <a:dk1>
        <a:srgbClr val="000000"/>
      </a:dk1>
      <a:lt1>
        <a:srgbClr val="FFFFFF"/>
      </a:lt1>
      <a:dk2>
        <a:srgbClr val="0063A7"/>
      </a:dk2>
      <a:lt2>
        <a:srgbClr val="FFFFFF"/>
      </a:lt2>
      <a:accent1>
        <a:srgbClr val="00CC8D"/>
      </a:accent1>
      <a:accent2>
        <a:srgbClr val="1AA1FF"/>
      </a:accent2>
      <a:accent3>
        <a:srgbClr val="AAB7D0"/>
      </a:accent3>
      <a:accent4>
        <a:srgbClr val="DADADA"/>
      </a:accent4>
      <a:accent5>
        <a:srgbClr val="AAE2C5"/>
      </a:accent5>
      <a:accent6>
        <a:srgbClr val="1691E7"/>
      </a:accent6>
      <a:hlink>
        <a:srgbClr val="BDFFEA"/>
      </a:hlink>
      <a:folHlink>
        <a:srgbClr val="C7D1FF"/>
      </a:folHlink>
    </a:clrScheme>
    <a:fontScheme name="0063a7_0,99,167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63a7_0,99,167 1">
        <a:dk1>
          <a:srgbClr val="000000"/>
        </a:dk1>
        <a:lt1>
          <a:srgbClr val="FFFFFF"/>
        </a:lt1>
        <a:dk2>
          <a:srgbClr val="0063A7"/>
        </a:dk2>
        <a:lt2>
          <a:srgbClr val="FFFFFF"/>
        </a:lt2>
        <a:accent1>
          <a:srgbClr val="0077CC"/>
        </a:accent1>
        <a:accent2>
          <a:srgbClr val="38ADFF"/>
        </a:accent2>
        <a:accent3>
          <a:srgbClr val="AAB7D0"/>
        </a:accent3>
        <a:accent4>
          <a:srgbClr val="DADADA"/>
        </a:accent4>
        <a:accent5>
          <a:srgbClr val="AABDE2"/>
        </a:accent5>
        <a:accent6>
          <a:srgbClr val="329CE7"/>
        </a:accent6>
        <a:hlink>
          <a:srgbClr val="9ED6FF"/>
        </a:hlink>
        <a:folHlink>
          <a:srgbClr val="D6E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3a7_0,99,167 2">
        <a:dk1>
          <a:srgbClr val="000000"/>
        </a:dk1>
        <a:lt1>
          <a:srgbClr val="FFFFFF"/>
        </a:lt1>
        <a:dk2>
          <a:srgbClr val="0063A7"/>
        </a:dk2>
        <a:lt2>
          <a:srgbClr val="FFFFFF"/>
        </a:lt2>
        <a:accent1>
          <a:srgbClr val="00CC8D"/>
        </a:accent1>
        <a:accent2>
          <a:srgbClr val="1AA1FF"/>
        </a:accent2>
        <a:accent3>
          <a:srgbClr val="AAB7D0"/>
        </a:accent3>
        <a:accent4>
          <a:srgbClr val="DADADA"/>
        </a:accent4>
        <a:accent5>
          <a:srgbClr val="AAE2C5"/>
        </a:accent5>
        <a:accent6>
          <a:srgbClr val="1691E7"/>
        </a:accent6>
        <a:hlink>
          <a:srgbClr val="BDFFEA"/>
        </a:hlink>
        <a:folHlink>
          <a:srgbClr val="C7D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3a7_0,99,167 3">
        <a:dk1>
          <a:srgbClr val="000000"/>
        </a:dk1>
        <a:lt1>
          <a:srgbClr val="FFFFFF"/>
        </a:lt1>
        <a:dk2>
          <a:srgbClr val="0063A7"/>
        </a:dk2>
        <a:lt2>
          <a:srgbClr val="FFFFFF"/>
        </a:lt2>
        <a:accent1>
          <a:srgbClr val="CC6300"/>
        </a:accent1>
        <a:accent2>
          <a:srgbClr val="CC8C00"/>
        </a:accent2>
        <a:accent3>
          <a:srgbClr val="AAB7D0"/>
        </a:accent3>
        <a:accent4>
          <a:srgbClr val="DADADA"/>
        </a:accent4>
        <a:accent5>
          <a:srgbClr val="E2B7AA"/>
        </a:accent5>
        <a:accent6>
          <a:srgbClr val="B97E00"/>
        </a:accent6>
        <a:hlink>
          <a:srgbClr val="D6ECFF"/>
        </a:hlink>
        <a:folHlink>
          <a:srgbClr val="FFD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3a7_0,99,167 4">
        <a:dk1>
          <a:srgbClr val="000000"/>
        </a:dk1>
        <a:lt1>
          <a:srgbClr val="FFFFFF"/>
        </a:lt1>
        <a:dk2>
          <a:srgbClr val="0063A7"/>
        </a:dk2>
        <a:lt2>
          <a:srgbClr val="FFFFFF"/>
        </a:lt2>
        <a:accent1>
          <a:srgbClr val="CC6300"/>
        </a:accent1>
        <a:accent2>
          <a:srgbClr val="BACC00"/>
        </a:accent2>
        <a:accent3>
          <a:srgbClr val="AAB7D0"/>
        </a:accent3>
        <a:accent4>
          <a:srgbClr val="DADADA"/>
        </a:accent4>
        <a:accent5>
          <a:srgbClr val="E2B7AA"/>
        </a:accent5>
        <a:accent6>
          <a:srgbClr val="A8B900"/>
        </a:accent6>
        <a:hlink>
          <a:srgbClr val="BDE4FF"/>
        </a:hlink>
        <a:folHlink>
          <a:srgbClr val="F9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3a7_0,99,16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77CC"/>
        </a:accent1>
        <a:accent2>
          <a:srgbClr val="38ADFF"/>
        </a:accent2>
        <a:accent3>
          <a:srgbClr val="FFFFFF"/>
        </a:accent3>
        <a:accent4>
          <a:srgbClr val="000000"/>
        </a:accent4>
        <a:accent5>
          <a:srgbClr val="AABDE2"/>
        </a:accent5>
        <a:accent6>
          <a:srgbClr val="329CE7"/>
        </a:accent6>
        <a:hlink>
          <a:srgbClr val="9E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3a7_0,99,16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8D"/>
        </a:accent1>
        <a:accent2>
          <a:srgbClr val="1AA1FF"/>
        </a:accent2>
        <a:accent3>
          <a:srgbClr val="FFFFFF"/>
        </a:accent3>
        <a:accent4>
          <a:srgbClr val="000000"/>
        </a:accent4>
        <a:accent5>
          <a:srgbClr val="AAE2C5"/>
        </a:accent5>
        <a:accent6>
          <a:srgbClr val="1691E7"/>
        </a:accent6>
        <a:hlink>
          <a:srgbClr val="BDFFEA"/>
        </a:hlink>
        <a:folHlink>
          <a:srgbClr val="C7D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3a7_0,99,16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6300"/>
        </a:accent1>
        <a:accent2>
          <a:srgbClr val="CC8C00"/>
        </a:accent2>
        <a:accent3>
          <a:srgbClr val="FFFFFF"/>
        </a:accent3>
        <a:accent4>
          <a:srgbClr val="000000"/>
        </a:accent4>
        <a:accent5>
          <a:srgbClr val="E2B7AA"/>
        </a:accent5>
        <a:accent6>
          <a:srgbClr val="B97E00"/>
        </a:accent6>
        <a:hlink>
          <a:srgbClr val="D6ECFF"/>
        </a:hlink>
        <a:folHlink>
          <a:srgbClr val="FFD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3a7_0,99,167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C6300"/>
        </a:accent1>
        <a:accent2>
          <a:srgbClr val="BACC00"/>
        </a:accent2>
        <a:accent3>
          <a:srgbClr val="FFFFFF"/>
        </a:accent3>
        <a:accent4>
          <a:srgbClr val="000000"/>
        </a:accent4>
        <a:accent5>
          <a:srgbClr val="E2B7AA"/>
        </a:accent5>
        <a:accent6>
          <a:srgbClr val="A8B900"/>
        </a:accent6>
        <a:hlink>
          <a:srgbClr val="BDE4FF"/>
        </a:hlink>
        <a:folHlink>
          <a:srgbClr val="F9D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med_183_slide</Template>
  <TotalTime>1077</TotalTime>
  <Words>185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med_183_slide</vt:lpstr>
      <vt:lpstr>The Respiratory System</vt:lpstr>
      <vt:lpstr>What is the Respiratory System?</vt:lpstr>
      <vt:lpstr>Slide 3</vt:lpstr>
      <vt:lpstr>Parts of the Respiratory System</vt:lpstr>
      <vt:lpstr>Slide 5</vt:lpstr>
      <vt:lpstr>Slide 6</vt:lpstr>
      <vt:lpstr>Slide 7</vt:lpstr>
      <vt:lpstr>Slide 8</vt:lpstr>
      <vt:lpstr>Slide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Respiratory System</dc:title>
  <dc:creator>Erika</dc:creator>
  <cp:lastModifiedBy>Adrian Luth</cp:lastModifiedBy>
  <cp:revision>24</cp:revision>
  <dcterms:created xsi:type="dcterms:W3CDTF">2010-11-28T05:41:57Z</dcterms:created>
  <dcterms:modified xsi:type="dcterms:W3CDTF">2018-05-28T17:08:55Z</dcterms:modified>
</cp:coreProperties>
</file>